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941" r:id="rId2"/>
    <p:sldId id="942" r:id="rId3"/>
    <p:sldId id="933" r:id="rId4"/>
    <p:sldId id="298" r:id="rId5"/>
    <p:sldId id="401" r:id="rId6"/>
    <p:sldId id="300" r:id="rId7"/>
    <p:sldId id="428" r:id="rId8"/>
    <p:sldId id="911" r:id="rId9"/>
    <p:sldId id="389" r:id="rId10"/>
    <p:sldId id="927" r:id="rId11"/>
    <p:sldId id="430" r:id="rId12"/>
    <p:sldId id="284" r:id="rId13"/>
    <p:sldId id="916" r:id="rId14"/>
    <p:sldId id="391" r:id="rId15"/>
    <p:sldId id="929" r:id="rId16"/>
    <p:sldId id="363" r:id="rId17"/>
    <p:sldId id="365" r:id="rId18"/>
    <p:sldId id="364" r:id="rId19"/>
    <p:sldId id="367" r:id="rId20"/>
    <p:sldId id="366" r:id="rId21"/>
    <p:sldId id="368" r:id="rId22"/>
    <p:sldId id="371" r:id="rId23"/>
    <p:sldId id="370" r:id="rId24"/>
    <p:sldId id="402" r:id="rId25"/>
    <p:sldId id="403" r:id="rId26"/>
    <p:sldId id="362" r:id="rId27"/>
    <p:sldId id="963" r:id="rId28"/>
    <p:sldId id="964" r:id="rId29"/>
    <p:sldId id="383" r:id="rId30"/>
    <p:sldId id="962" r:id="rId31"/>
    <p:sldId id="965" r:id="rId32"/>
    <p:sldId id="342" r:id="rId33"/>
    <p:sldId id="318" r:id="rId34"/>
    <p:sldId id="319" r:id="rId35"/>
    <p:sldId id="435" r:id="rId36"/>
    <p:sldId id="436" r:id="rId37"/>
    <p:sldId id="944" r:id="rId38"/>
    <p:sldId id="945" r:id="rId39"/>
    <p:sldId id="946" r:id="rId40"/>
    <p:sldId id="947" r:id="rId41"/>
    <p:sldId id="948" r:id="rId42"/>
    <p:sldId id="949" r:id="rId43"/>
    <p:sldId id="950" r:id="rId44"/>
    <p:sldId id="951" r:id="rId45"/>
    <p:sldId id="952" r:id="rId46"/>
    <p:sldId id="953" r:id="rId47"/>
    <p:sldId id="954" r:id="rId48"/>
    <p:sldId id="955" r:id="rId49"/>
    <p:sldId id="956" r:id="rId50"/>
    <p:sldId id="957" r:id="rId51"/>
    <p:sldId id="958" r:id="rId52"/>
    <p:sldId id="959" r:id="rId53"/>
    <p:sldId id="960" r:id="rId54"/>
    <p:sldId id="961" r:id="rId55"/>
    <p:sldId id="943" r:id="rId56"/>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24" autoAdjust="0"/>
    <p:restoredTop sz="94660"/>
  </p:normalViewPr>
  <p:slideViewPr>
    <p:cSldViewPr>
      <p:cViewPr varScale="1">
        <p:scale>
          <a:sx n="64" d="100"/>
          <a:sy n="64" d="100"/>
        </p:scale>
        <p:origin x="1504" y="5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344CD7D-B4CD-4BFE-90A3-66B74AEF6E64}" type="datetimeFigureOut">
              <a:rPr lang="zh-TW" altLang="en-US" smtClean="0"/>
              <a:pPr/>
              <a:t>2019/12/16</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A28FFC-86F2-42C0-AF85-10FDEE5A89A9}"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8d6316b59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8d6316b5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126270A4-B936-4BF4-8BE1-830C42E142EF}" type="slidenum">
              <a:rPr lang="zh-TW" altLang="en-US" smtClean="0"/>
              <a:pPr/>
              <a:t>44</a:t>
            </a:fld>
            <a:endParaRPr lang="zh-TW" altLang="en-US"/>
          </a:p>
        </p:txBody>
      </p:sp>
    </p:spTree>
    <p:extLst>
      <p:ext uri="{BB962C8B-B14F-4D97-AF65-F5344CB8AC3E}">
        <p14:creationId xmlns:p14="http://schemas.microsoft.com/office/powerpoint/2010/main" val="3163517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5" name="標題 1"/>
          <p:cNvSpPr>
            <a:spLocks noGrp="1"/>
          </p:cNvSpPr>
          <p:nvPr>
            <p:ph type="title"/>
          </p:nvPr>
        </p:nvSpPr>
        <p:spPr>
          <a:xfrm>
            <a:off x="457200" y="647688"/>
            <a:ext cx="8229600" cy="638172"/>
          </a:xfrm>
          <a:prstGeom prst="rect">
            <a:avLst/>
          </a:prstGeom>
        </p:spPr>
        <p:txBody>
          <a:bodyPr/>
          <a:lstStyle>
            <a:lvl1pPr>
              <a:defRPr kumimoji="0" lang="en-US" altLang="en-US" sz="3200" kern="1200" dirty="0">
                <a:solidFill>
                  <a:schemeClr val="tx2"/>
                </a:solidFill>
                <a:latin typeface="華康超明體" pitchFamily="49" charset="-120"/>
                <a:ea typeface="華康超明體" pitchFamily="49" charset="-120"/>
                <a:cs typeface="+mj-cs"/>
              </a:defRPr>
            </a:lvl1pPr>
          </a:lstStyle>
          <a:p>
            <a:r>
              <a:rPr lang="zh-TW" altLang="en-US" dirty="0"/>
              <a:t>按一下以編輯母片標題樣式</a:t>
            </a:r>
            <a:endParaRPr lang="en-US" dirty="0"/>
          </a:p>
        </p:txBody>
      </p:sp>
    </p:spTree>
    <p:extLst>
      <p:ext uri="{BB962C8B-B14F-4D97-AF65-F5344CB8AC3E}">
        <p14:creationId xmlns:p14="http://schemas.microsoft.com/office/powerpoint/2010/main" val="1726128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TW"/>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5BBEAD13-0566-4C6C-97E7-55F17F24B09F}" type="datetimeFigureOut">
              <a:rPr lang="zh-TW" altLang="en-US" smtClean="0"/>
              <a:pPr/>
              <a:t>2019/12/16</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73DA0BB7-265A-403C-9275-D587AB510EDC}"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BEAD13-0566-4C6C-97E7-55F17F24B09F}" type="datetimeFigureOut">
              <a:rPr lang="zh-TW" altLang="en-US" smtClean="0"/>
              <a:pPr/>
              <a:t>2019/12/16</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DA0BB7-265A-403C-9275-D587AB510EDC}"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support.apple.com/en-us/HT208647"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hl7.org/fhir/"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wiki.hl7.org/index.php?title=Publicly_Available_FHIR_Servers_for_testing" TargetMode="External"/><Relationship Id="rId3" Type="http://schemas.openxmlformats.org/officeDocument/2006/relationships/hyperlink" Target="https://chat.fhir.org/" TargetMode="External"/><Relationship Id="rId7" Type="http://schemas.openxmlformats.org/officeDocument/2006/relationships/hyperlink" Target="http://fhirblog.com/" TargetMode="External"/><Relationship Id="rId2" Type="http://schemas.openxmlformats.org/officeDocument/2006/relationships/hyperlink" Target="http://wiki.hl7.org/index.php?title=FHIR" TargetMode="External"/><Relationship Id="rId1" Type="http://schemas.openxmlformats.org/officeDocument/2006/relationships/slideLayout" Target="../slideLayouts/slideLayout2.xml"/><Relationship Id="rId6" Type="http://schemas.openxmlformats.org/officeDocument/2006/relationships/hyperlink" Target="http://wiki.hl7.org/index.php?title=FHIR_for_Clinical_Users" TargetMode="External"/><Relationship Id="rId11" Type="http://schemas.openxmlformats.org/officeDocument/2006/relationships/hyperlink" Target="http://wiki.hl7.org/index.php?title=Category:FHIR_Connectathons" TargetMode="External"/><Relationship Id="rId5" Type="http://schemas.openxmlformats.org/officeDocument/2006/relationships/hyperlink" Target="http://wiki.hl7.org/index.php?title=FHIR_Teaching" TargetMode="External"/><Relationship Id="rId10" Type="http://schemas.openxmlformats.org/officeDocument/2006/relationships/hyperlink" Target="http://clinfhir.com/" TargetMode="External"/><Relationship Id="rId4" Type="http://schemas.openxmlformats.org/officeDocument/2006/relationships/hyperlink" Target="http://wiki.hl7.org/index.php?title=FHIR_Starter" TargetMode="External"/><Relationship Id="rId9" Type="http://schemas.openxmlformats.org/officeDocument/2006/relationships/hyperlink" Target="http://wiki.hl7.org/index.php?title=Open_Source_FHIR_implementations"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hl7.org/fhir/media.html" TargetMode="External"/><Relationship Id="rId3" Type="http://schemas.openxmlformats.org/officeDocument/2006/relationships/hyperlink" Target="https://www.hl7.org/fhir/organization.html" TargetMode="External"/><Relationship Id="rId7" Type="http://schemas.openxmlformats.org/officeDocument/2006/relationships/hyperlink" Target="http://hl7.org/fhir/binary.html" TargetMode="External"/><Relationship Id="rId2" Type="http://schemas.openxmlformats.org/officeDocument/2006/relationships/hyperlink" Target="https://www.hl7.org/fhir/patient.html" TargetMode="External"/><Relationship Id="rId1" Type="http://schemas.openxmlformats.org/officeDocument/2006/relationships/slideLayout" Target="../slideLayouts/slideLayout2.xml"/><Relationship Id="rId6" Type="http://schemas.openxmlformats.org/officeDocument/2006/relationships/hyperlink" Target="http://hl7.org/fhir/composition.html" TargetMode="External"/><Relationship Id="rId5" Type="http://schemas.openxmlformats.org/officeDocument/2006/relationships/hyperlink" Target="https://www.hl7.org/fhir/list.html" TargetMode="External"/><Relationship Id="rId10" Type="http://schemas.openxmlformats.org/officeDocument/2006/relationships/hyperlink" Target="http://hl7.org/fhir/encounter.html" TargetMode="External"/><Relationship Id="rId4" Type="http://schemas.openxmlformats.org/officeDocument/2006/relationships/hyperlink" Target="https://www.hl7.org/fhir/practitioner.html" TargetMode="External"/><Relationship Id="rId9" Type="http://schemas.openxmlformats.org/officeDocument/2006/relationships/hyperlink" Target="http://hl7.org/fhir/bundle.html"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hl7.org/fhir/bodysite.html" TargetMode="External"/><Relationship Id="rId3" Type="http://schemas.openxmlformats.org/officeDocument/2006/relationships/hyperlink" Target="http://hl7.org/fhir/procedure.html" TargetMode="External"/><Relationship Id="rId7" Type="http://schemas.openxmlformats.org/officeDocument/2006/relationships/hyperlink" Target="http://hl7.org/fhir/specimen.html" TargetMode="External"/><Relationship Id="rId2" Type="http://schemas.openxmlformats.org/officeDocument/2006/relationships/hyperlink" Target="http://hl7.org/fhir/condition.html" TargetMode="External"/><Relationship Id="rId1" Type="http://schemas.openxmlformats.org/officeDocument/2006/relationships/slideLayout" Target="../slideLayouts/slideLayout2.xml"/><Relationship Id="rId6" Type="http://schemas.openxmlformats.org/officeDocument/2006/relationships/hyperlink" Target="http://hl7.org/fhir/diagnosticreport.html" TargetMode="External"/><Relationship Id="rId11" Type="http://schemas.openxmlformats.org/officeDocument/2006/relationships/hyperlink" Target="https://www.hl7.org/fhir/molecularsequence.html" TargetMode="External"/><Relationship Id="rId5" Type="http://schemas.openxmlformats.org/officeDocument/2006/relationships/hyperlink" Target="http://hl7.org/fhir/observation.html" TargetMode="External"/><Relationship Id="rId10" Type="http://schemas.openxmlformats.org/officeDocument/2006/relationships/hyperlink" Target="http://hl7.org/fhir/questionnaireresponse.html" TargetMode="External"/><Relationship Id="rId4" Type="http://schemas.openxmlformats.org/officeDocument/2006/relationships/hyperlink" Target="http://hl7.org/fhir/familymemberhistory.html" TargetMode="External"/><Relationship Id="rId9" Type="http://schemas.openxmlformats.org/officeDocument/2006/relationships/hyperlink" Target="http://hl7.org/fhir/imagingstudy.htm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hl7.org/fhir/immunizationrecommendation.html" TargetMode="External"/><Relationship Id="rId3" Type="http://schemas.openxmlformats.org/officeDocument/2006/relationships/hyperlink" Target="http://hl7.org/fhir/medicationdispense.html" TargetMode="External"/><Relationship Id="rId7" Type="http://schemas.openxmlformats.org/officeDocument/2006/relationships/hyperlink" Target="http://hl7.org/fhir/immunization.html" TargetMode="External"/><Relationship Id="rId2" Type="http://schemas.openxmlformats.org/officeDocument/2006/relationships/hyperlink" Target="http://hl7.org/fhir/medicationrequest.html" TargetMode="External"/><Relationship Id="rId1" Type="http://schemas.openxmlformats.org/officeDocument/2006/relationships/slideLayout" Target="../slideLayouts/slideLayout2.xml"/><Relationship Id="rId6" Type="http://schemas.openxmlformats.org/officeDocument/2006/relationships/hyperlink" Target="http://hl7.org/fhir/medication.html" TargetMode="External"/><Relationship Id="rId5" Type="http://schemas.openxmlformats.org/officeDocument/2006/relationships/hyperlink" Target="http://hl7.org/fhir/medicationstatement.html" TargetMode="External"/><Relationship Id="rId4" Type="http://schemas.openxmlformats.org/officeDocument/2006/relationships/hyperlink" Target="http://hl7.org/fhir/medicationadministration.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hl7.org/fhir/riskassessment.html" TargetMode="External"/><Relationship Id="rId3" Type="http://schemas.openxmlformats.org/officeDocument/2006/relationships/hyperlink" Target="http://hl7.org/fhir/careteam.html" TargetMode="External"/><Relationship Id="rId7" Type="http://schemas.openxmlformats.org/officeDocument/2006/relationships/hyperlink" Target="http://hl7.org/fhir/nutritionorder.html" TargetMode="External"/><Relationship Id="rId2" Type="http://schemas.openxmlformats.org/officeDocument/2006/relationships/hyperlink" Target="http://hl7.org/fhir/careplan.html" TargetMode="External"/><Relationship Id="rId1" Type="http://schemas.openxmlformats.org/officeDocument/2006/relationships/slideLayout" Target="../slideLayouts/slideLayout2.xml"/><Relationship Id="rId6" Type="http://schemas.openxmlformats.org/officeDocument/2006/relationships/hyperlink" Target="http://hl7.org/fhir/procedurerequest.html" TargetMode="External"/><Relationship Id="rId5" Type="http://schemas.openxmlformats.org/officeDocument/2006/relationships/hyperlink" Target="http://hl7.org/fhir/referralrequest.html" TargetMode="External"/><Relationship Id="rId4" Type="http://schemas.openxmlformats.org/officeDocument/2006/relationships/hyperlink" Target="http://hl7.org/fhir/goal.html"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hl7.org/fhir/devicecomponent.html" TargetMode="External"/><Relationship Id="rId3" Type="http://schemas.openxmlformats.org/officeDocument/2006/relationships/hyperlink" Target="http://hl7.org/fhir/relatedperson.html" TargetMode="External"/><Relationship Id="rId7" Type="http://schemas.openxmlformats.org/officeDocument/2006/relationships/hyperlink" Target="http://hl7.org/fhir/device.html" TargetMode="External"/><Relationship Id="rId2" Type="http://schemas.openxmlformats.org/officeDocument/2006/relationships/hyperlink" Target="http://hl7.org/fhir/person.html" TargetMode="External"/><Relationship Id="rId1" Type="http://schemas.openxmlformats.org/officeDocument/2006/relationships/slideLayout" Target="../slideLayouts/slideLayout2.xml"/><Relationship Id="rId6" Type="http://schemas.openxmlformats.org/officeDocument/2006/relationships/hyperlink" Target="http://hl7.org/fhir/location.html" TargetMode="External"/><Relationship Id="rId5" Type="http://schemas.openxmlformats.org/officeDocument/2006/relationships/hyperlink" Target="http://hl7.org/fhir/group.html" TargetMode="External"/><Relationship Id="rId10" Type="http://schemas.openxmlformats.org/officeDocument/2006/relationships/hyperlink" Target="http://hl7.org/fhir/healthcareservice.html" TargetMode="External"/><Relationship Id="rId4" Type="http://schemas.openxmlformats.org/officeDocument/2006/relationships/hyperlink" Target="http://hl7.org/fhir/practitionerrole.html" TargetMode="External"/><Relationship Id="rId9" Type="http://schemas.openxmlformats.org/officeDocument/2006/relationships/hyperlink" Target="http://hl7.org/fhir/devicemetric.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hl7.org/fhir/valueset.html" TargetMode="External"/><Relationship Id="rId2" Type="http://schemas.openxmlformats.org/officeDocument/2006/relationships/hyperlink" Target="http://hl7.org/fhir/codesystem.html" TargetMode="External"/><Relationship Id="rId1" Type="http://schemas.openxmlformats.org/officeDocument/2006/relationships/slideLayout" Target="../slideLayouts/slideLayout2.xml"/><Relationship Id="rId6" Type="http://schemas.openxmlformats.org/officeDocument/2006/relationships/hyperlink" Target="http://hl7.org/fhir/documentmanifest.html" TargetMode="External"/><Relationship Id="rId5" Type="http://schemas.openxmlformats.org/officeDocument/2006/relationships/hyperlink" Target="http://hl7.org/fhir/documentreference.html" TargetMode="External"/><Relationship Id="rId4" Type="http://schemas.openxmlformats.org/officeDocument/2006/relationships/hyperlink" Target="http://hl7.org/fhir/conceptmap.htm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hl7.org/fhir/provenance.html" TargetMode="External"/><Relationship Id="rId3" Type="http://schemas.openxmlformats.org/officeDocument/2006/relationships/hyperlink" Target="http://hl7.org/fhir/appointmentresponse.html" TargetMode="External"/><Relationship Id="rId7" Type="http://schemas.openxmlformats.org/officeDocument/2006/relationships/hyperlink" Target="http://hl7.org/fhir/consent.html" TargetMode="External"/><Relationship Id="rId2" Type="http://schemas.openxmlformats.org/officeDocument/2006/relationships/hyperlink" Target="http://hl7.org/fhir/appointment.html" TargetMode="External"/><Relationship Id="rId1" Type="http://schemas.openxmlformats.org/officeDocument/2006/relationships/slideLayout" Target="../slideLayouts/slideLayout2.xml"/><Relationship Id="rId6" Type="http://schemas.openxmlformats.org/officeDocument/2006/relationships/hyperlink" Target="http://hl7.org/fhir/auditevent.html" TargetMode="External"/><Relationship Id="rId5" Type="http://schemas.openxmlformats.org/officeDocument/2006/relationships/hyperlink" Target="http://hl7.org/fhir/slot.html" TargetMode="External"/><Relationship Id="rId4" Type="http://schemas.openxmlformats.org/officeDocument/2006/relationships/hyperlink" Target="http://hl7.org/fhir/schedule.html" TargetMode="External"/><Relationship Id="rId9" Type="http://schemas.openxmlformats.org/officeDocument/2006/relationships/hyperlink" Target="http://hl7.org/fhir/bundle.html"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hl7.org/fhir/plandefinition.html" TargetMode="External"/><Relationship Id="rId3" Type="http://schemas.openxmlformats.org/officeDocument/2006/relationships/hyperlink" Target="http://hl7.org/fhir/guidanceresponse.html" TargetMode="External"/><Relationship Id="rId7" Type="http://schemas.openxmlformats.org/officeDocument/2006/relationships/hyperlink" Target="http://hl7.org/fhir/servicedefinition.html" TargetMode="External"/><Relationship Id="rId2" Type="http://schemas.openxmlformats.org/officeDocument/2006/relationships/hyperlink" Target="http://wiki.hl7.org/index.php?title=DecisionSupportServiceModule_FHIR_Resource_Proposal" TargetMode="External"/><Relationship Id="rId1" Type="http://schemas.openxmlformats.org/officeDocument/2006/relationships/slideLayout" Target="../slideLayouts/slideLayout2.xml"/><Relationship Id="rId6" Type="http://schemas.openxmlformats.org/officeDocument/2006/relationships/hyperlink" Target="http://hl7.org/fhir/activitydefinition.html" TargetMode="External"/><Relationship Id="rId5" Type="http://schemas.openxmlformats.org/officeDocument/2006/relationships/hyperlink" Target="http://hl7.org/fhir/measurereport.html" TargetMode="External"/><Relationship Id="rId4" Type="http://schemas.openxmlformats.org/officeDocument/2006/relationships/hyperlink" Target="http://hl7.org/fhir/measure.html"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hl7.org/fhir/claimresponse.html" TargetMode="External"/><Relationship Id="rId13" Type="http://schemas.openxmlformats.org/officeDocument/2006/relationships/hyperlink" Target="http://hl7.org/fhir/chargeitem.html" TargetMode="External"/><Relationship Id="rId3" Type="http://schemas.openxmlformats.org/officeDocument/2006/relationships/hyperlink" Target="http://hl7.org/fhir/eligibilityrequest.html" TargetMode="External"/><Relationship Id="rId7" Type="http://schemas.openxmlformats.org/officeDocument/2006/relationships/hyperlink" Target="http://hl7.org/fhir/claim.html" TargetMode="External"/><Relationship Id="rId12" Type="http://schemas.openxmlformats.org/officeDocument/2006/relationships/hyperlink" Target="http://hl7.org/fhir/account.html" TargetMode="External"/><Relationship Id="rId2" Type="http://schemas.openxmlformats.org/officeDocument/2006/relationships/hyperlink" Target="http://hl7.org/fhir/coverage.html" TargetMode="External"/><Relationship Id="rId1" Type="http://schemas.openxmlformats.org/officeDocument/2006/relationships/slideLayout" Target="../slideLayouts/slideLayout2.xml"/><Relationship Id="rId6" Type="http://schemas.openxmlformats.org/officeDocument/2006/relationships/hyperlink" Target="http://hl7.org/fhir/enrollmentresponse.html" TargetMode="External"/><Relationship Id="rId11" Type="http://schemas.openxmlformats.org/officeDocument/2006/relationships/hyperlink" Target="http://hl7.org/fhir/explanationofbenefit.html" TargetMode="External"/><Relationship Id="rId5" Type="http://schemas.openxmlformats.org/officeDocument/2006/relationships/hyperlink" Target="http://hl7.org/fhir/enrollmentrequest.html" TargetMode="External"/><Relationship Id="rId10" Type="http://schemas.openxmlformats.org/officeDocument/2006/relationships/hyperlink" Target="http://hl7.org/fhir/paymentreconciliation.html" TargetMode="External"/><Relationship Id="rId4" Type="http://schemas.openxmlformats.org/officeDocument/2006/relationships/hyperlink" Target="http://hl7.org/fhir/eligibilityresponse.html" TargetMode="External"/><Relationship Id="rId9" Type="http://schemas.openxmlformats.org/officeDocument/2006/relationships/hyperlink" Target="http://hl7.org/fhir/paymentnotice.html"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oracle.com/technetwork/java/javase/downloads/index.html" TargetMode="External"/><Relationship Id="rId7" Type="http://schemas.openxmlformats.org/officeDocument/2006/relationships/hyperlink" Target="https://github.com/mos2718/JS-FHIR"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hyperlink" Target="https://www.getpostman.com/apps" TargetMode="External"/><Relationship Id="rId5" Type="http://schemas.openxmlformats.org/officeDocument/2006/relationships/hyperlink" Target="https://github.com/jamesagnew/hapi-fhir/releases/download/v3.8.0/hapi-fhir-3.8.0-cli.zip" TargetMode="External"/><Relationship Id="rId4" Type="http://schemas.openxmlformats.org/officeDocument/2006/relationships/hyperlink" Target="https://github.com/jamesagnew/hapi-fhir/releases" TargetMode="External"/><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docs.smarthealthit.org/"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federalregister.gov/articles/2015/10/16/2015-25597/2015-edition-health-information-technology-health-it-certification-criteria-2015-edition-base" TargetMode="External"/><Relationship Id="rId2" Type="http://schemas.openxmlformats.org/officeDocument/2006/relationships/hyperlink" Target="https://www.federalregister.gov/articles/2015/10/16/2015-25595/medicare-and-medicaid-programs-electronic-health-record-incentive-program-stage-3-and-modifications" TargetMode="External"/><Relationship Id="rId1" Type="http://schemas.openxmlformats.org/officeDocument/2006/relationships/slideLayout" Target="../slideLayouts/slideLayout2.xml"/><Relationship Id="rId4" Type="http://schemas.openxmlformats.org/officeDocument/2006/relationships/hyperlink" Target="https://www.healthdatamanagement.com/news/fhir-information-exchange-capability-now-coming-of-age"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healthcareitnews.com/news/apple-launch-health-records-app-hl7s-fhir-specifications-12-hospitals" TargetMode="External"/><Relationship Id="rId2" Type="http://schemas.openxmlformats.org/officeDocument/2006/relationships/hyperlink" Target="https://www.healthit.gov/buzz-blog/interoperability/heat-wave-the-u-s-is-poised-to-catch-fhir-in-2019"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39552" y="2780928"/>
            <a:ext cx="7772400" cy="1470025"/>
          </a:xfrm>
        </p:spPr>
        <p:txBody>
          <a:bodyPr>
            <a:noAutofit/>
          </a:bodyPr>
          <a:lstStyle/>
          <a:p>
            <a:r>
              <a:rPr lang="en-US" altLang="zh-TW" sz="7200" dirty="0" smtClean="0">
                <a:solidFill>
                  <a:srgbClr val="FF0000"/>
                </a:solidFill>
              </a:rPr>
              <a:t>Security </a:t>
            </a:r>
            <a:endParaRPr lang="zh-TW" altLang="en-US" sz="7200" dirty="0"/>
          </a:p>
        </p:txBody>
      </p:sp>
      <p:pic>
        <p:nvPicPr>
          <p:cNvPr id="98306" name="Picture 2" descr="「fhir」的圖片搜尋結果"/>
          <p:cNvPicPr>
            <a:picLocks noChangeAspect="1" noChangeArrowheads="1"/>
          </p:cNvPicPr>
          <p:nvPr/>
        </p:nvPicPr>
        <p:blipFill>
          <a:blip r:embed="rId2"/>
          <a:srcRect/>
          <a:stretch>
            <a:fillRect/>
          </a:stretch>
        </p:blipFill>
        <p:spPr bwMode="auto">
          <a:xfrm>
            <a:off x="1695470" y="1000108"/>
            <a:ext cx="5734050" cy="1381126"/>
          </a:xfrm>
          <a:prstGeom prst="rect">
            <a:avLst/>
          </a:prstGeom>
          <a:noFill/>
        </p:spPr>
      </p:pic>
      <p:sp>
        <p:nvSpPr>
          <p:cNvPr id="4" name="副標題 3"/>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2786825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b="1" dirty="0" smtClean="0">
                <a:hlinkClick r:id="rId2"/>
              </a:rPr>
              <a:t>Institutions that support health records on </a:t>
            </a:r>
            <a:r>
              <a:rPr lang="en-US" b="1" dirty="0" err="1" smtClean="0">
                <a:hlinkClick r:id="rId2"/>
              </a:rPr>
              <a:t>iPhone</a:t>
            </a:r>
            <a:r>
              <a:rPr lang="en-US" b="1" dirty="0" smtClean="0">
                <a:hlinkClick r:id="rId2"/>
              </a:rPr>
              <a:t> and iPod touch</a:t>
            </a:r>
            <a:endParaRPr lang="zh-TW" altLang="en-US" dirty="0"/>
          </a:p>
        </p:txBody>
      </p:sp>
      <p:sp>
        <p:nvSpPr>
          <p:cNvPr id="4" name="向右箭號 3"/>
          <p:cNvSpPr/>
          <p:nvPr/>
        </p:nvSpPr>
        <p:spPr>
          <a:xfrm>
            <a:off x="1000100" y="4786322"/>
            <a:ext cx="7429552" cy="50006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5" name="文字方塊 4"/>
          <p:cNvSpPr txBox="1"/>
          <p:nvPr/>
        </p:nvSpPr>
        <p:spPr>
          <a:xfrm>
            <a:off x="345780" y="5488560"/>
            <a:ext cx="1648208" cy="492443"/>
          </a:xfrm>
          <a:prstGeom prst="rect">
            <a:avLst/>
          </a:prstGeom>
          <a:noFill/>
        </p:spPr>
        <p:txBody>
          <a:bodyPr wrap="none" rtlCol="0">
            <a:spAutoFit/>
          </a:bodyPr>
          <a:lstStyle/>
          <a:p>
            <a:r>
              <a:rPr lang="en-US" altLang="zh-TW" sz="2600" b="1" dirty="0" smtClean="0"/>
              <a:t>2018/1/24</a:t>
            </a:r>
            <a:endParaRPr lang="zh-TW" altLang="en-US" sz="2600" b="1" dirty="0"/>
          </a:p>
        </p:txBody>
      </p:sp>
      <p:cxnSp>
        <p:nvCxnSpPr>
          <p:cNvPr id="7" name="直線接點 6"/>
          <p:cNvCxnSpPr/>
          <p:nvPr/>
        </p:nvCxnSpPr>
        <p:spPr>
          <a:xfrm rot="5400000">
            <a:off x="667251" y="5036355"/>
            <a:ext cx="642942" cy="1588"/>
          </a:xfrm>
          <a:prstGeom prst="line">
            <a:avLst/>
          </a:prstGeom>
        </p:spPr>
        <p:style>
          <a:lnRef idx="3">
            <a:schemeClr val="accent2"/>
          </a:lnRef>
          <a:fillRef idx="0">
            <a:schemeClr val="accent2"/>
          </a:fillRef>
          <a:effectRef idx="2">
            <a:schemeClr val="accent2"/>
          </a:effectRef>
          <a:fontRef idx="minor">
            <a:schemeClr val="tx1"/>
          </a:fontRef>
        </p:style>
      </p:cxnSp>
      <p:sp>
        <p:nvSpPr>
          <p:cNvPr id="8" name="文字方塊 7"/>
          <p:cNvSpPr txBox="1"/>
          <p:nvPr/>
        </p:nvSpPr>
        <p:spPr>
          <a:xfrm>
            <a:off x="285720" y="4071942"/>
            <a:ext cx="1917448" cy="492443"/>
          </a:xfrm>
          <a:prstGeom prst="rect">
            <a:avLst/>
          </a:prstGeom>
          <a:noFill/>
        </p:spPr>
        <p:txBody>
          <a:bodyPr wrap="none" rtlCol="0">
            <a:spAutoFit/>
          </a:bodyPr>
          <a:lstStyle/>
          <a:p>
            <a:r>
              <a:rPr lang="en-US" altLang="zh-TW" sz="2600" b="1" dirty="0" smtClean="0"/>
              <a:t>12 hospitals </a:t>
            </a:r>
            <a:endParaRPr lang="zh-TW" altLang="en-US" sz="2600" b="1" dirty="0"/>
          </a:p>
        </p:txBody>
      </p:sp>
      <p:sp>
        <p:nvSpPr>
          <p:cNvPr id="9" name="文字方塊 8"/>
          <p:cNvSpPr txBox="1"/>
          <p:nvPr/>
        </p:nvSpPr>
        <p:spPr>
          <a:xfrm>
            <a:off x="2734918" y="5488560"/>
            <a:ext cx="1479892" cy="492443"/>
          </a:xfrm>
          <a:prstGeom prst="rect">
            <a:avLst/>
          </a:prstGeom>
          <a:noFill/>
        </p:spPr>
        <p:txBody>
          <a:bodyPr wrap="none" rtlCol="0">
            <a:spAutoFit/>
          </a:bodyPr>
          <a:lstStyle/>
          <a:p>
            <a:r>
              <a:rPr lang="en-US" altLang="zh-TW" sz="2600" b="1" dirty="0" smtClean="0"/>
              <a:t>2018/8/8</a:t>
            </a:r>
            <a:endParaRPr lang="zh-TW" altLang="en-US" sz="2600" b="1" dirty="0"/>
          </a:p>
        </p:txBody>
      </p:sp>
      <p:cxnSp>
        <p:nvCxnSpPr>
          <p:cNvPr id="10" name="直線接點 9"/>
          <p:cNvCxnSpPr/>
          <p:nvPr/>
        </p:nvCxnSpPr>
        <p:spPr>
          <a:xfrm rot="5400000">
            <a:off x="3167581" y="5036355"/>
            <a:ext cx="642942" cy="1588"/>
          </a:xfrm>
          <a:prstGeom prst="line">
            <a:avLst/>
          </a:prstGeom>
        </p:spPr>
        <p:style>
          <a:lnRef idx="3">
            <a:schemeClr val="accent2"/>
          </a:lnRef>
          <a:fillRef idx="0">
            <a:schemeClr val="accent2"/>
          </a:fillRef>
          <a:effectRef idx="2">
            <a:schemeClr val="accent2"/>
          </a:effectRef>
          <a:fontRef idx="minor">
            <a:schemeClr val="tx1"/>
          </a:fontRef>
        </p:style>
      </p:cxnSp>
      <p:sp>
        <p:nvSpPr>
          <p:cNvPr id="11" name="文字方塊 10"/>
          <p:cNvSpPr txBox="1"/>
          <p:nvPr/>
        </p:nvSpPr>
        <p:spPr>
          <a:xfrm>
            <a:off x="2341438" y="4071942"/>
            <a:ext cx="2659190" cy="492443"/>
          </a:xfrm>
          <a:prstGeom prst="rect">
            <a:avLst/>
          </a:prstGeom>
          <a:noFill/>
        </p:spPr>
        <p:txBody>
          <a:bodyPr wrap="none" rtlCol="0">
            <a:spAutoFit/>
          </a:bodyPr>
          <a:lstStyle/>
          <a:p>
            <a:r>
              <a:rPr lang="en-US" altLang="zh-TW" sz="2600" b="1" dirty="0" smtClean="0"/>
              <a:t>75 health systems</a:t>
            </a:r>
            <a:endParaRPr lang="zh-TW" altLang="en-US" sz="2600" b="1" dirty="0"/>
          </a:p>
        </p:txBody>
      </p:sp>
      <p:sp>
        <p:nvSpPr>
          <p:cNvPr id="12" name="文字方塊 11"/>
          <p:cNvSpPr txBox="1"/>
          <p:nvPr/>
        </p:nvSpPr>
        <p:spPr>
          <a:xfrm>
            <a:off x="3714744" y="1500174"/>
            <a:ext cx="5425588" cy="400110"/>
          </a:xfrm>
          <a:prstGeom prst="rect">
            <a:avLst/>
          </a:prstGeom>
          <a:noFill/>
        </p:spPr>
        <p:txBody>
          <a:bodyPr wrap="none" rtlCol="0">
            <a:spAutoFit/>
          </a:bodyPr>
          <a:lstStyle/>
          <a:p>
            <a:r>
              <a:rPr lang="en-US" altLang="zh-TW" sz="2000" dirty="0" smtClean="0"/>
              <a:t>382 institutions </a:t>
            </a:r>
            <a:r>
              <a:rPr lang="en-US" sz="2000" dirty="0" smtClean="0"/>
              <a:t>Published Date: October 23, 2019 </a:t>
            </a:r>
          </a:p>
        </p:txBody>
      </p:sp>
      <p:sp>
        <p:nvSpPr>
          <p:cNvPr id="13" name="文字方塊 12"/>
          <p:cNvSpPr txBox="1"/>
          <p:nvPr/>
        </p:nvSpPr>
        <p:spPr>
          <a:xfrm>
            <a:off x="6215074" y="5488560"/>
            <a:ext cx="1816523" cy="492443"/>
          </a:xfrm>
          <a:prstGeom prst="rect">
            <a:avLst/>
          </a:prstGeom>
          <a:noFill/>
        </p:spPr>
        <p:txBody>
          <a:bodyPr wrap="none" rtlCol="0">
            <a:spAutoFit/>
          </a:bodyPr>
          <a:lstStyle/>
          <a:p>
            <a:r>
              <a:rPr lang="en-US" altLang="zh-TW" sz="2600" b="1" dirty="0" smtClean="0"/>
              <a:t>2019/10/23</a:t>
            </a:r>
            <a:endParaRPr lang="zh-TW" altLang="en-US" sz="2600" b="1" dirty="0"/>
          </a:p>
        </p:txBody>
      </p:sp>
      <p:cxnSp>
        <p:nvCxnSpPr>
          <p:cNvPr id="14" name="直線接點 13"/>
          <p:cNvCxnSpPr/>
          <p:nvPr/>
        </p:nvCxnSpPr>
        <p:spPr>
          <a:xfrm rot="5400000">
            <a:off x="6826903" y="5036355"/>
            <a:ext cx="642942" cy="1588"/>
          </a:xfrm>
          <a:prstGeom prst="line">
            <a:avLst/>
          </a:prstGeom>
        </p:spPr>
        <p:style>
          <a:lnRef idx="3">
            <a:schemeClr val="accent2"/>
          </a:lnRef>
          <a:fillRef idx="0">
            <a:schemeClr val="accent2"/>
          </a:fillRef>
          <a:effectRef idx="2">
            <a:schemeClr val="accent2"/>
          </a:effectRef>
          <a:fontRef idx="minor">
            <a:schemeClr val="tx1"/>
          </a:fontRef>
        </p:style>
      </p:cxnSp>
      <p:sp>
        <p:nvSpPr>
          <p:cNvPr id="15" name="文字方塊 14"/>
          <p:cNvSpPr txBox="1"/>
          <p:nvPr/>
        </p:nvSpPr>
        <p:spPr>
          <a:xfrm>
            <a:off x="6000760" y="4071942"/>
            <a:ext cx="2422458" cy="492443"/>
          </a:xfrm>
          <a:prstGeom prst="rect">
            <a:avLst/>
          </a:prstGeom>
          <a:noFill/>
        </p:spPr>
        <p:txBody>
          <a:bodyPr wrap="none" rtlCol="0">
            <a:spAutoFit/>
          </a:bodyPr>
          <a:lstStyle/>
          <a:p>
            <a:r>
              <a:rPr lang="en-US" altLang="zh-TW" sz="2600" b="1" dirty="0" smtClean="0"/>
              <a:t>382 institutions</a:t>
            </a:r>
            <a:endParaRPr lang="zh-TW" altLang="en-US" sz="2600" b="1" dirty="0"/>
          </a:p>
        </p:txBody>
      </p:sp>
      <p:grpSp>
        <p:nvGrpSpPr>
          <p:cNvPr id="3" name="群組 35"/>
          <p:cNvGrpSpPr/>
          <p:nvPr/>
        </p:nvGrpSpPr>
        <p:grpSpPr>
          <a:xfrm>
            <a:off x="500034" y="2428868"/>
            <a:ext cx="6734352" cy="1513469"/>
            <a:chOff x="500034" y="2428868"/>
            <a:chExt cx="6734352" cy="1513469"/>
          </a:xfrm>
        </p:grpSpPr>
        <p:cxnSp>
          <p:nvCxnSpPr>
            <p:cNvPr id="16" name="直線接點 15"/>
            <p:cNvCxnSpPr/>
            <p:nvPr/>
          </p:nvCxnSpPr>
          <p:spPr>
            <a:xfrm rot="5400000">
              <a:off x="663439" y="2963859"/>
              <a:ext cx="642942"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線接點 16"/>
            <p:cNvCxnSpPr/>
            <p:nvPr/>
          </p:nvCxnSpPr>
          <p:spPr>
            <a:xfrm rot="5400000">
              <a:off x="3163769" y="2963859"/>
              <a:ext cx="642942"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18" name="直線接點 17"/>
            <p:cNvCxnSpPr/>
            <p:nvPr/>
          </p:nvCxnSpPr>
          <p:spPr>
            <a:xfrm rot="5400000">
              <a:off x="6823091" y="2963859"/>
              <a:ext cx="642942" cy="1588"/>
            </a:xfrm>
            <a:prstGeom prst="line">
              <a:avLst/>
            </a:prstGeom>
          </p:spPr>
          <p:style>
            <a:lnRef idx="3">
              <a:schemeClr val="accent2"/>
            </a:lnRef>
            <a:fillRef idx="0">
              <a:schemeClr val="accent2"/>
            </a:fillRef>
            <a:effectRef idx="2">
              <a:schemeClr val="accent2"/>
            </a:effectRef>
            <a:fontRef idx="minor">
              <a:schemeClr val="tx1"/>
            </a:fontRef>
          </p:style>
        </p:cxnSp>
        <p:cxnSp>
          <p:nvCxnSpPr>
            <p:cNvPr id="22" name="直線單箭頭接點 21"/>
            <p:cNvCxnSpPr/>
            <p:nvPr/>
          </p:nvCxnSpPr>
          <p:spPr>
            <a:xfrm>
              <a:off x="1000100" y="2928934"/>
              <a:ext cx="2500330"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直線單箭頭接點 22"/>
            <p:cNvCxnSpPr/>
            <p:nvPr/>
          </p:nvCxnSpPr>
          <p:spPr>
            <a:xfrm>
              <a:off x="3500430" y="2928934"/>
              <a:ext cx="3643338" cy="1588"/>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25" name="文字方塊 24"/>
            <p:cNvSpPr txBox="1"/>
            <p:nvPr/>
          </p:nvSpPr>
          <p:spPr>
            <a:xfrm>
              <a:off x="1184980" y="2428868"/>
              <a:ext cx="2244012" cy="492443"/>
            </a:xfrm>
            <a:prstGeom prst="rect">
              <a:avLst/>
            </a:prstGeom>
            <a:noFill/>
          </p:spPr>
          <p:txBody>
            <a:bodyPr wrap="none" rtlCol="0">
              <a:spAutoFit/>
            </a:bodyPr>
            <a:lstStyle/>
            <a:p>
              <a:r>
                <a:rPr lang="en-US" altLang="zh-TW" sz="2600" b="1" dirty="0" smtClean="0"/>
                <a:t>63 institutions </a:t>
              </a:r>
              <a:endParaRPr lang="zh-TW" altLang="en-US" sz="2600" b="1" dirty="0"/>
            </a:p>
          </p:txBody>
        </p:sp>
        <p:sp>
          <p:nvSpPr>
            <p:cNvPr id="26" name="文字方塊 25"/>
            <p:cNvSpPr txBox="1"/>
            <p:nvPr/>
          </p:nvSpPr>
          <p:spPr>
            <a:xfrm>
              <a:off x="1464286" y="2928934"/>
              <a:ext cx="1393202" cy="492443"/>
            </a:xfrm>
            <a:prstGeom prst="rect">
              <a:avLst/>
            </a:prstGeom>
            <a:noFill/>
          </p:spPr>
          <p:txBody>
            <a:bodyPr wrap="none" rtlCol="0">
              <a:spAutoFit/>
            </a:bodyPr>
            <a:lstStyle/>
            <a:p>
              <a:r>
                <a:rPr lang="en-US" sz="2600" b="1" dirty="0" smtClean="0"/>
                <a:t>196 days</a:t>
              </a:r>
              <a:endParaRPr lang="en-US" sz="2600" b="1" dirty="0"/>
            </a:p>
          </p:txBody>
        </p:sp>
        <p:sp>
          <p:nvSpPr>
            <p:cNvPr id="32" name="文字方塊 31"/>
            <p:cNvSpPr txBox="1"/>
            <p:nvPr/>
          </p:nvSpPr>
          <p:spPr>
            <a:xfrm>
              <a:off x="4214810" y="2436491"/>
              <a:ext cx="2412327" cy="492443"/>
            </a:xfrm>
            <a:prstGeom prst="rect">
              <a:avLst/>
            </a:prstGeom>
            <a:noFill/>
          </p:spPr>
          <p:txBody>
            <a:bodyPr wrap="none" rtlCol="0">
              <a:spAutoFit/>
            </a:bodyPr>
            <a:lstStyle/>
            <a:p>
              <a:r>
                <a:rPr lang="en-US" altLang="zh-TW" sz="2600" b="1" dirty="0" smtClean="0"/>
                <a:t>307 institutions </a:t>
              </a:r>
              <a:endParaRPr lang="zh-TW" altLang="en-US" sz="2600" b="1" dirty="0"/>
            </a:p>
          </p:txBody>
        </p:sp>
        <p:sp>
          <p:nvSpPr>
            <p:cNvPr id="33" name="文字方塊 32"/>
            <p:cNvSpPr txBox="1"/>
            <p:nvPr/>
          </p:nvSpPr>
          <p:spPr>
            <a:xfrm>
              <a:off x="4494116" y="2928934"/>
              <a:ext cx="1393202" cy="492443"/>
            </a:xfrm>
            <a:prstGeom prst="rect">
              <a:avLst/>
            </a:prstGeom>
            <a:noFill/>
          </p:spPr>
          <p:txBody>
            <a:bodyPr wrap="none" rtlCol="0">
              <a:spAutoFit/>
            </a:bodyPr>
            <a:lstStyle/>
            <a:p>
              <a:r>
                <a:rPr lang="en-US" sz="2600" b="1" dirty="0" smtClean="0"/>
                <a:t>441 days</a:t>
              </a:r>
              <a:endParaRPr lang="en-US" sz="2600" b="1" dirty="0"/>
            </a:p>
          </p:txBody>
        </p:sp>
        <p:sp>
          <p:nvSpPr>
            <p:cNvPr id="34" name="文字方塊 33"/>
            <p:cNvSpPr txBox="1"/>
            <p:nvPr/>
          </p:nvSpPr>
          <p:spPr>
            <a:xfrm>
              <a:off x="500034" y="3357562"/>
              <a:ext cx="3305328" cy="584775"/>
            </a:xfrm>
            <a:prstGeom prst="rect">
              <a:avLst/>
            </a:prstGeom>
            <a:noFill/>
          </p:spPr>
          <p:txBody>
            <a:bodyPr wrap="none" rtlCol="0">
              <a:spAutoFit/>
            </a:bodyPr>
            <a:lstStyle/>
            <a:p>
              <a:r>
                <a:rPr lang="en-US" altLang="zh-TW" sz="3200" b="1" dirty="0" smtClean="0">
                  <a:solidFill>
                    <a:srgbClr val="FF0000"/>
                  </a:solidFill>
                </a:rPr>
                <a:t>3.11</a:t>
              </a:r>
              <a:r>
                <a:rPr lang="en-US" altLang="zh-TW" sz="2200" b="1" dirty="0" smtClean="0">
                  <a:solidFill>
                    <a:srgbClr val="FF0000"/>
                  </a:solidFill>
                </a:rPr>
                <a:t> days/per institution</a:t>
              </a:r>
              <a:endParaRPr lang="zh-TW" altLang="en-US" sz="2200" b="1" dirty="0">
                <a:solidFill>
                  <a:srgbClr val="FF0000"/>
                </a:solidFill>
              </a:endParaRPr>
            </a:p>
          </p:txBody>
        </p:sp>
        <p:sp>
          <p:nvSpPr>
            <p:cNvPr id="35" name="文字方塊 34"/>
            <p:cNvSpPr txBox="1"/>
            <p:nvPr/>
          </p:nvSpPr>
          <p:spPr>
            <a:xfrm>
              <a:off x="3929058" y="3357562"/>
              <a:ext cx="3305328" cy="584775"/>
            </a:xfrm>
            <a:prstGeom prst="rect">
              <a:avLst/>
            </a:prstGeom>
            <a:noFill/>
          </p:spPr>
          <p:txBody>
            <a:bodyPr wrap="none" rtlCol="0">
              <a:spAutoFit/>
            </a:bodyPr>
            <a:lstStyle/>
            <a:p>
              <a:r>
                <a:rPr lang="en-US" altLang="zh-TW" sz="3200" b="1" dirty="0" smtClean="0">
                  <a:solidFill>
                    <a:srgbClr val="FF0000"/>
                  </a:solidFill>
                </a:rPr>
                <a:t>1.44</a:t>
              </a:r>
              <a:r>
                <a:rPr lang="en-US" altLang="zh-TW" sz="2200" b="1" dirty="0" smtClean="0">
                  <a:solidFill>
                    <a:srgbClr val="FF0000"/>
                  </a:solidFill>
                </a:rPr>
                <a:t> days/per institution</a:t>
              </a:r>
              <a:endParaRPr lang="zh-TW" altLang="en-US" sz="2200" b="1"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a:t>FHIR </a:t>
            </a:r>
            <a:r>
              <a:rPr lang="zh-TW" altLang="en-US" dirty="0"/>
              <a:t>標準簡介</a:t>
            </a:r>
          </a:p>
        </p:txBody>
      </p:sp>
      <p:sp>
        <p:nvSpPr>
          <p:cNvPr id="5" name="副標題 4"/>
          <p:cNvSpPr>
            <a:spLocks noGrp="1"/>
          </p:cNvSpPr>
          <p:nvPr>
            <p:ph type="subTitle" idx="1"/>
          </p:nvPr>
        </p:nvSpPr>
        <p:spPr>
          <a:xfrm>
            <a:off x="611560" y="3886200"/>
            <a:ext cx="7920880" cy="1752600"/>
          </a:xfrm>
        </p:spPr>
        <p:txBody>
          <a:bodyPr/>
          <a:lstStyle/>
          <a:p>
            <a:r>
              <a:rPr lang="en-US" altLang="zh-TW" dirty="0">
                <a:hlinkClick r:id="rId2"/>
              </a:rPr>
              <a:t>http://hl7.org/fhir/</a:t>
            </a:r>
            <a:endParaRPr lang="zh-TW" altLang="en-US" dirty="0"/>
          </a:p>
        </p:txBody>
      </p:sp>
      <p:pic>
        <p:nvPicPr>
          <p:cNvPr id="6" name="Picture 2" descr="Temporary FHIR logo"/>
          <p:cNvPicPr>
            <a:picLocks noChangeAspect="1" noChangeArrowheads="1"/>
          </p:cNvPicPr>
          <p:nvPr/>
        </p:nvPicPr>
        <p:blipFill>
          <a:blip r:embed="rId3" cstate="print"/>
          <a:srcRect/>
          <a:stretch>
            <a:fillRect/>
          </a:stretch>
        </p:blipFill>
        <p:spPr bwMode="auto">
          <a:xfrm>
            <a:off x="6516216" y="2204864"/>
            <a:ext cx="2856313" cy="1224136"/>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FHIR Wiki</a:t>
            </a:r>
            <a:br>
              <a:rPr lang="en-US" altLang="zh-TW" dirty="0"/>
            </a:br>
            <a:r>
              <a:rPr lang="en-US" altLang="zh-TW" sz="3600" dirty="0">
                <a:hlinkClick r:id="rId2"/>
              </a:rPr>
              <a:t>http://wiki.hl7.org/index.php?title=FHIR</a:t>
            </a:r>
            <a:endParaRPr lang="zh-TW" altLang="en-US" sz="3600" dirty="0"/>
          </a:p>
        </p:txBody>
      </p:sp>
      <p:sp>
        <p:nvSpPr>
          <p:cNvPr id="3" name="內容版面配置區 2"/>
          <p:cNvSpPr>
            <a:spLocks noGrp="1"/>
          </p:cNvSpPr>
          <p:nvPr>
            <p:ph idx="1"/>
          </p:nvPr>
        </p:nvSpPr>
        <p:spPr/>
        <p:txBody>
          <a:bodyPr>
            <a:normAutofit fontScale="77500" lnSpcReduction="20000"/>
          </a:bodyPr>
          <a:lstStyle/>
          <a:p>
            <a:pPr algn="ctr">
              <a:buNone/>
            </a:pPr>
            <a:r>
              <a:rPr lang="en-US" altLang="zh-TW" sz="4000" dirty="0">
                <a:hlinkClick r:id="rId3"/>
              </a:rPr>
              <a:t>FHIR Chat (</a:t>
            </a:r>
            <a:r>
              <a:rPr lang="en-US" altLang="zh-TW" sz="4000" dirty="0" err="1">
                <a:hlinkClick r:id="rId3"/>
              </a:rPr>
              <a:t>Zulip</a:t>
            </a:r>
            <a:r>
              <a:rPr lang="en-US" altLang="zh-TW" sz="4000" dirty="0">
                <a:hlinkClick r:id="rId3"/>
              </a:rPr>
              <a:t>)</a:t>
            </a:r>
            <a:endParaRPr lang="en-US" altLang="zh-TW" sz="4000" dirty="0"/>
          </a:p>
          <a:p>
            <a:pPr algn="ctr">
              <a:buNone/>
            </a:pPr>
            <a:r>
              <a:rPr lang="en-US" altLang="zh-TW" sz="4000" dirty="0">
                <a:hlinkClick r:id="rId4" tooltip="FHIR Starter"/>
              </a:rPr>
              <a:t>FHIR Starter</a:t>
            </a:r>
            <a:endParaRPr lang="en-US" altLang="zh-TW" sz="4000" dirty="0"/>
          </a:p>
          <a:p>
            <a:pPr algn="ctr">
              <a:buNone/>
            </a:pPr>
            <a:r>
              <a:rPr lang="en-US" altLang="zh-TW" sz="4000" dirty="0">
                <a:hlinkClick r:id="rId5" tooltip="FHIR Teaching"/>
              </a:rPr>
              <a:t>FHIR Teaching</a:t>
            </a:r>
            <a:endParaRPr lang="en-US" altLang="zh-TW" sz="4000" dirty="0"/>
          </a:p>
          <a:p>
            <a:pPr algn="ctr">
              <a:buNone/>
            </a:pPr>
            <a:r>
              <a:rPr lang="en-US" altLang="zh-TW" sz="4000" dirty="0">
                <a:hlinkClick r:id="rId6" tooltip="FHIR for Clinical Users"/>
              </a:rPr>
              <a:t>FHIR for Clinical Users</a:t>
            </a:r>
            <a:endParaRPr lang="en-US" altLang="zh-TW" sz="4000" dirty="0"/>
          </a:p>
          <a:p>
            <a:pPr algn="ctr">
              <a:buNone/>
            </a:pPr>
            <a:r>
              <a:rPr lang="en-US" altLang="zh-TW" sz="4000" dirty="0"/>
              <a:t>FHIR blogs </a:t>
            </a:r>
            <a:r>
              <a:rPr lang="en-US" altLang="zh-TW" sz="4000" u="sng" dirty="0">
                <a:hlinkClick r:id="rId7"/>
              </a:rPr>
              <a:t>David Hay</a:t>
            </a:r>
            <a:endParaRPr lang="en-US" altLang="zh-TW" sz="4000" u="sng" dirty="0"/>
          </a:p>
          <a:p>
            <a:pPr algn="ctr">
              <a:buNone/>
            </a:pPr>
            <a:r>
              <a:rPr lang="en-US" altLang="zh-TW" sz="4000" u="sng" dirty="0">
                <a:hlinkClick r:id="rId8" tooltip="Publicly Available FHIR Servers for testing"/>
              </a:rPr>
              <a:t>Publicly Available FHIR Servers for testing</a:t>
            </a:r>
            <a:endParaRPr lang="en-US" altLang="zh-TW" sz="4000" dirty="0"/>
          </a:p>
          <a:p>
            <a:pPr algn="ctr">
              <a:buNone/>
            </a:pPr>
            <a:r>
              <a:rPr lang="en-US" altLang="zh-TW" sz="4000" u="sng" dirty="0">
                <a:hlinkClick r:id="rId9" tooltip="Open Source FHIR implementations"/>
              </a:rPr>
              <a:t>Open Source FHIR implementations</a:t>
            </a:r>
            <a:endParaRPr lang="en-US" altLang="zh-TW" sz="4000" dirty="0"/>
          </a:p>
          <a:p>
            <a:pPr algn="ctr">
              <a:buNone/>
            </a:pPr>
            <a:r>
              <a:rPr lang="en-US" altLang="zh-TW" sz="4000" dirty="0" err="1">
                <a:hlinkClick r:id="rId10"/>
              </a:rPr>
              <a:t>ClinFHIR</a:t>
            </a:r>
            <a:r>
              <a:rPr lang="en-US" altLang="zh-TW" sz="4000" dirty="0"/>
              <a:t> - web-based generic FHIR client</a:t>
            </a:r>
          </a:p>
          <a:p>
            <a:pPr algn="ctr">
              <a:buNone/>
            </a:pPr>
            <a:r>
              <a:rPr lang="en-US" altLang="zh-TW" sz="4000" dirty="0">
                <a:hlinkClick r:id="rId11" tooltip="Category:FHIR Connectathons"/>
              </a:rPr>
              <a:t>Historical </a:t>
            </a:r>
            <a:r>
              <a:rPr lang="en-US" altLang="zh-TW" sz="4000" dirty="0" err="1">
                <a:hlinkClick r:id="rId11" tooltip="Category:FHIR Connectathons"/>
              </a:rPr>
              <a:t>Connectathons</a:t>
            </a:r>
            <a:r>
              <a:rPr lang="en-US" altLang="zh-TW" sz="4000" dirty="0"/>
              <a:t> (list)</a:t>
            </a:r>
          </a:p>
          <a:p>
            <a:pPr algn="ctr">
              <a:buNone/>
            </a:pPr>
            <a:endParaRPr lang="en-US" altLang="zh-TW" sz="4000" dirty="0"/>
          </a:p>
          <a:p>
            <a:pPr algn="ctr">
              <a:buNone/>
            </a:pPr>
            <a:endParaRPr lang="en-US" altLang="zh-TW" sz="4000" dirty="0"/>
          </a:p>
        </p:txBody>
      </p:sp>
      <p:sp>
        <p:nvSpPr>
          <p:cNvPr id="5" name="文字方塊 4"/>
          <p:cNvSpPr txBox="1"/>
          <p:nvPr/>
        </p:nvSpPr>
        <p:spPr>
          <a:xfrm>
            <a:off x="2987824" y="5517232"/>
            <a:ext cx="184731" cy="369332"/>
          </a:xfrm>
          <a:prstGeom prst="rect">
            <a:avLst/>
          </a:prstGeom>
          <a:noFill/>
        </p:spPr>
        <p:txBody>
          <a:bodyPr wrap="none" rtlCol="0">
            <a:spAutoFit/>
          </a:bodyPr>
          <a:lstStyle/>
          <a:p>
            <a:endParaRPr lang="zh-TW" alt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altLang="zh-TW" b="1" dirty="0">
                <a:solidFill>
                  <a:srgbClr val="FF0000"/>
                </a:solidFill>
              </a:rPr>
              <a:t>FHIR</a:t>
            </a:r>
            <a:r>
              <a:rPr altLang="zh-TW" b="1" dirty="0"/>
              <a:t> Resource </a:t>
            </a:r>
            <a:r>
              <a:rPr lang="zh-TW" b="1" dirty="0"/>
              <a:t>抽象化設計範例</a:t>
            </a:r>
            <a:endParaRPr lang="zh-TW" altLang="en-US" b="1" dirty="0"/>
          </a:p>
        </p:txBody>
      </p:sp>
      <p:sp>
        <p:nvSpPr>
          <p:cNvPr id="3" name="文字方塊 2"/>
          <p:cNvSpPr txBox="1"/>
          <p:nvPr/>
        </p:nvSpPr>
        <p:spPr>
          <a:xfrm>
            <a:off x="3214678" y="428604"/>
            <a:ext cx="1467068" cy="369332"/>
          </a:xfrm>
          <a:prstGeom prst="rect">
            <a:avLst/>
          </a:prstGeom>
          <a:noFill/>
        </p:spPr>
        <p:txBody>
          <a:bodyPr wrap="none" rtlCol="0">
            <a:spAutoFit/>
          </a:bodyPr>
          <a:lstStyle/>
          <a:p>
            <a:r>
              <a:rPr lang="en-US" altLang="zh-TW" b="1" dirty="0">
                <a:solidFill>
                  <a:srgbClr val="FF0000"/>
                </a:solidFill>
              </a:rPr>
              <a:t>Abstraction</a:t>
            </a:r>
            <a:endParaRPr lang="zh-TW" altLang="en-US" b="1" dirty="0">
              <a:solidFill>
                <a:srgbClr val="FF0000"/>
              </a:solidFill>
            </a:endParaRPr>
          </a:p>
        </p:txBody>
      </p:sp>
      <p:cxnSp>
        <p:nvCxnSpPr>
          <p:cNvPr id="5" name="直線接點 4"/>
          <p:cNvCxnSpPr/>
          <p:nvPr/>
        </p:nvCxnSpPr>
        <p:spPr>
          <a:xfrm rot="5400000">
            <a:off x="606396" y="3893347"/>
            <a:ext cx="4929222" cy="158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7" name="文字方塊 6"/>
          <p:cNvSpPr txBox="1"/>
          <p:nvPr/>
        </p:nvSpPr>
        <p:spPr>
          <a:xfrm>
            <a:off x="1000100" y="3425611"/>
            <a:ext cx="954107" cy="646331"/>
          </a:xfrm>
          <a:prstGeom prst="rect">
            <a:avLst/>
          </a:prstGeom>
          <a:noFill/>
        </p:spPr>
        <p:txBody>
          <a:bodyPr wrap="none" rtlCol="0">
            <a:spAutoFit/>
          </a:bodyPr>
          <a:lstStyle/>
          <a:p>
            <a:r>
              <a:rPr lang="en-US" altLang="zh-TW" sz="3600" b="1" dirty="0">
                <a:solidFill>
                  <a:srgbClr val="00B0F0"/>
                </a:solidFill>
              </a:rPr>
              <a:t>Car</a:t>
            </a:r>
            <a:endParaRPr lang="zh-TW" altLang="en-US" sz="3600" b="1" dirty="0">
              <a:solidFill>
                <a:srgbClr val="00B0F0"/>
              </a:solidFill>
            </a:endParaRPr>
          </a:p>
        </p:txBody>
      </p:sp>
      <p:cxnSp>
        <p:nvCxnSpPr>
          <p:cNvPr id="10" name="直線接點 9"/>
          <p:cNvCxnSpPr/>
          <p:nvPr/>
        </p:nvCxnSpPr>
        <p:spPr>
          <a:xfrm rot="5400000">
            <a:off x="3751257" y="3892553"/>
            <a:ext cx="4929222" cy="1588"/>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pic>
        <p:nvPicPr>
          <p:cNvPr id="1026" name="Picture 2" descr="相關圖片"/>
          <p:cNvPicPr>
            <a:picLocks noChangeAspect="1" noChangeArrowheads="1"/>
          </p:cNvPicPr>
          <p:nvPr/>
        </p:nvPicPr>
        <p:blipFill>
          <a:blip r:embed="rId2" cstate="print"/>
          <a:srcRect/>
          <a:stretch>
            <a:fillRect/>
          </a:stretch>
        </p:blipFill>
        <p:spPr bwMode="auto">
          <a:xfrm>
            <a:off x="0" y="1643050"/>
            <a:ext cx="1000132" cy="1000132"/>
          </a:xfrm>
          <a:prstGeom prst="rect">
            <a:avLst/>
          </a:prstGeom>
          <a:noFill/>
        </p:spPr>
      </p:pic>
      <p:pic>
        <p:nvPicPr>
          <p:cNvPr id="1028" name="Picture 4" descr="相關圖片"/>
          <p:cNvPicPr>
            <a:picLocks noChangeAspect="1" noChangeArrowheads="1"/>
          </p:cNvPicPr>
          <p:nvPr/>
        </p:nvPicPr>
        <p:blipFill>
          <a:blip r:embed="rId3" cstate="print"/>
          <a:srcRect/>
          <a:stretch>
            <a:fillRect/>
          </a:stretch>
        </p:blipFill>
        <p:spPr bwMode="auto">
          <a:xfrm>
            <a:off x="928662" y="1643050"/>
            <a:ext cx="1071570" cy="1071570"/>
          </a:xfrm>
          <a:prstGeom prst="rect">
            <a:avLst/>
          </a:prstGeom>
          <a:noFill/>
        </p:spPr>
      </p:pic>
      <p:pic>
        <p:nvPicPr>
          <p:cNvPr id="1034" name="Picture 10" descr="相關圖片"/>
          <p:cNvPicPr>
            <a:picLocks noChangeAspect="1" noChangeArrowheads="1"/>
          </p:cNvPicPr>
          <p:nvPr/>
        </p:nvPicPr>
        <p:blipFill>
          <a:blip r:embed="rId4" cstate="print"/>
          <a:srcRect/>
          <a:stretch>
            <a:fillRect/>
          </a:stretch>
        </p:blipFill>
        <p:spPr bwMode="auto">
          <a:xfrm>
            <a:off x="2000232" y="1571612"/>
            <a:ext cx="1071570" cy="1428760"/>
          </a:xfrm>
          <a:prstGeom prst="rect">
            <a:avLst/>
          </a:prstGeom>
          <a:noFill/>
        </p:spPr>
      </p:pic>
      <p:sp>
        <p:nvSpPr>
          <p:cNvPr id="22" name="文字方塊 21"/>
          <p:cNvSpPr txBox="1"/>
          <p:nvPr/>
        </p:nvSpPr>
        <p:spPr>
          <a:xfrm>
            <a:off x="142844" y="4429132"/>
            <a:ext cx="1236236" cy="369332"/>
          </a:xfrm>
          <a:prstGeom prst="rect">
            <a:avLst/>
          </a:prstGeom>
          <a:noFill/>
        </p:spPr>
        <p:txBody>
          <a:bodyPr wrap="none" rtlCol="0">
            <a:spAutoFit/>
          </a:bodyPr>
          <a:lstStyle/>
          <a:p>
            <a:r>
              <a:rPr lang="en-US" altLang="zh-TW" b="1" dirty="0"/>
              <a:t>Identifier:</a:t>
            </a:r>
            <a:endParaRPr lang="zh-TW" altLang="en-US" b="1" dirty="0"/>
          </a:p>
        </p:txBody>
      </p:sp>
      <p:sp>
        <p:nvSpPr>
          <p:cNvPr id="23" name="文字方塊 22"/>
          <p:cNvSpPr txBox="1"/>
          <p:nvPr/>
        </p:nvSpPr>
        <p:spPr>
          <a:xfrm>
            <a:off x="142844" y="5140123"/>
            <a:ext cx="783099" cy="369332"/>
          </a:xfrm>
          <a:prstGeom prst="rect">
            <a:avLst/>
          </a:prstGeom>
          <a:noFill/>
        </p:spPr>
        <p:txBody>
          <a:bodyPr wrap="none" rtlCol="0">
            <a:spAutoFit/>
          </a:bodyPr>
          <a:lstStyle/>
          <a:p>
            <a:r>
              <a:rPr lang="en-US" altLang="zh-TW" b="1" dirty="0"/>
              <a:t>Type:</a:t>
            </a:r>
            <a:endParaRPr lang="zh-TW" altLang="en-US" b="1" dirty="0"/>
          </a:p>
        </p:txBody>
      </p:sp>
      <p:pic>
        <p:nvPicPr>
          <p:cNvPr id="1046" name="Picture 22" descr="「車牌 icon」的圖片搜尋結果"/>
          <p:cNvPicPr>
            <a:picLocks noChangeAspect="1" noChangeArrowheads="1"/>
          </p:cNvPicPr>
          <p:nvPr/>
        </p:nvPicPr>
        <p:blipFill>
          <a:blip r:embed="rId5" cstate="print"/>
          <a:srcRect/>
          <a:stretch>
            <a:fillRect/>
          </a:stretch>
        </p:blipFill>
        <p:spPr bwMode="auto">
          <a:xfrm>
            <a:off x="1571604" y="4071942"/>
            <a:ext cx="1214446" cy="1000132"/>
          </a:xfrm>
          <a:prstGeom prst="rect">
            <a:avLst/>
          </a:prstGeom>
          <a:noFill/>
        </p:spPr>
      </p:pic>
      <p:sp>
        <p:nvSpPr>
          <p:cNvPr id="25" name="文字方塊 24"/>
          <p:cNvSpPr txBox="1"/>
          <p:nvPr/>
        </p:nvSpPr>
        <p:spPr>
          <a:xfrm>
            <a:off x="1000100" y="5140123"/>
            <a:ext cx="1903213" cy="646331"/>
          </a:xfrm>
          <a:prstGeom prst="rect">
            <a:avLst/>
          </a:prstGeom>
          <a:noFill/>
        </p:spPr>
        <p:txBody>
          <a:bodyPr wrap="none" rtlCol="0">
            <a:spAutoFit/>
          </a:bodyPr>
          <a:lstStyle/>
          <a:p>
            <a:r>
              <a:rPr lang="en-US" altLang="zh-TW" dirty="0"/>
              <a:t>Taxi, Police Car, </a:t>
            </a:r>
          </a:p>
          <a:p>
            <a:r>
              <a:rPr lang="en-US" altLang="zh-TW" dirty="0"/>
              <a:t>Ambulance</a:t>
            </a:r>
            <a:endParaRPr lang="zh-TW" altLang="en-US" dirty="0"/>
          </a:p>
        </p:txBody>
      </p:sp>
      <p:sp>
        <p:nvSpPr>
          <p:cNvPr id="32" name="文字方塊 31"/>
          <p:cNvSpPr txBox="1"/>
          <p:nvPr/>
        </p:nvSpPr>
        <p:spPr>
          <a:xfrm>
            <a:off x="1643042" y="2857496"/>
            <a:ext cx="1338828" cy="369332"/>
          </a:xfrm>
          <a:prstGeom prst="rect">
            <a:avLst/>
          </a:prstGeom>
          <a:noFill/>
        </p:spPr>
        <p:txBody>
          <a:bodyPr wrap="none" rtlCol="0">
            <a:spAutoFit/>
          </a:bodyPr>
          <a:lstStyle/>
          <a:p>
            <a:r>
              <a:rPr lang="zh-TW" altLang="en-US" b="1" dirty="0"/>
              <a:t>歸納共通性</a:t>
            </a:r>
          </a:p>
        </p:txBody>
      </p:sp>
      <p:sp>
        <p:nvSpPr>
          <p:cNvPr id="53" name="向下箭號 52"/>
          <p:cNvSpPr/>
          <p:nvPr/>
        </p:nvSpPr>
        <p:spPr>
          <a:xfrm>
            <a:off x="1214414" y="2786058"/>
            <a:ext cx="500066" cy="6429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nvGrpSpPr>
          <p:cNvPr id="33" name="群組 32"/>
          <p:cNvGrpSpPr/>
          <p:nvPr/>
        </p:nvGrpSpPr>
        <p:grpSpPr>
          <a:xfrm>
            <a:off x="3071802" y="1671658"/>
            <a:ext cx="3143272" cy="4391795"/>
            <a:chOff x="3071802" y="1671658"/>
            <a:chExt cx="3143272" cy="4391795"/>
          </a:xfrm>
        </p:grpSpPr>
        <p:pic>
          <p:nvPicPr>
            <p:cNvPr id="1036" name="Picture 12" descr="相關圖片"/>
            <p:cNvPicPr>
              <a:picLocks noChangeAspect="1" noChangeArrowheads="1"/>
            </p:cNvPicPr>
            <p:nvPr/>
          </p:nvPicPr>
          <p:blipFill>
            <a:blip r:embed="rId6" cstate="print"/>
            <a:srcRect/>
            <a:stretch>
              <a:fillRect/>
            </a:stretch>
          </p:blipFill>
          <p:spPr bwMode="auto">
            <a:xfrm>
              <a:off x="3071802" y="1714488"/>
              <a:ext cx="1333467" cy="1000100"/>
            </a:xfrm>
            <a:prstGeom prst="rect">
              <a:avLst/>
            </a:prstGeom>
            <a:noFill/>
          </p:spPr>
        </p:pic>
        <p:sp>
          <p:nvSpPr>
            <p:cNvPr id="8" name="文字方塊 7"/>
            <p:cNvSpPr txBox="1"/>
            <p:nvPr/>
          </p:nvSpPr>
          <p:spPr>
            <a:xfrm>
              <a:off x="3286116" y="3487167"/>
              <a:ext cx="2688557" cy="584775"/>
            </a:xfrm>
            <a:prstGeom prst="rect">
              <a:avLst/>
            </a:prstGeom>
            <a:noFill/>
          </p:spPr>
          <p:txBody>
            <a:bodyPr wrap="none" rtlCol="0">
              <a:spAutoFit/>
            </a:bodyPr>
            <a:lstStyle/>
            <a:p>
              <a:r>
                <a:rPr lang="en-US" altLang="zh-TW" sz="3200" b="1" dirty="0">
                  <a:solidFill>
                    <a:srgbClr val="FF0000"/>
                  </a:solidFill>
                </a:rPr>
                <a:t>Organization</a:t>
              </a:r>
              <a:endParaRPr lang="zh-TW" altLang="en-US" sz="3200" b="1" dirty="0">
                <a:solidFill>
                  <a:srgbClr val="FF0000"/>
                </a:solidFill>
              </a:endParaRPr>
            </a:p>
          </p:txBody>
        </p:sp>
        <p:pic>
          <p:nvPicPr>
            <p:cNvPr id="1041" name="Picture 17"/>
            <p:cNvPicPr>
              <a:picLocks noChangeAspect="1" noChangeArrowheads="1"/>
            </p:cNvPicPr>
            <p:nvPr/>
          </p:nvPicPr>
          <p:blipFill>
            <a:blip r:embed="rId7" cstate="print"/>
            <a:srcRect/>
            <a:stretch>
              <a:fillRect/>
            </a:stretch>
          </p:blipFill>
          <p:spPr bwMode="auto">
            <a:xfrm>
              <a:off x="4286255" y="1714495"/>
              <a:ext cx="928687" cy="928687"/>
            </a:xfrm>
            <a:prstGeom prst="rect">
              <a:avLst/>
            </a:prstGeom>
            <a:noFill/>
            <a:ln w="9525">
              <a:noFill/>
              <a:miter lim="800000"/>
              <a:headEnd/>
              <a:tailEnd/>
            </a:ln>
            <a:effectLst/>
          </p:spPr>
        </p:pic>
        <p:pic>
          <p:nvPicPr>
            <p:cNvPr id="1043" name="Picture 19" descr="相關圖片"/>
            <p:cNvPicPr>
              <a:picLocks noChangeAspect="1" noChangeArrowheads="1"/>
            </p:cNvPicPr>
            <p:nvPr/>
          </p:nvPicPr>
          <p:blipFill>
            <a:blip r:embed="rId8" cstate="print"/>
            <a:srcRect/>
            <a:stretch>
              <a:fillRect/>
            </a:stretch>
          </p:blipFill>
          <p:spPr bwMode="auto">
            <a:xfrm>
              <a:off x="5243550" y="1671658"/>
              <a:ext cx="971524" cy="971524"/>
            </a:xfrm>
            <a:prstGeom prst="rect">
              <a:avLst/>
            </a:prstGeom>
            <a:noFill/>
          </p:spPr>
        </p:pic>
        <p:sp>
          <p:nvSpPr>
            <p:cNvPr id="26" name="文字方塊 25"/>
            <p:cNvSpPr txBox="1"/>
            <p:nvPr/>
          </p:nvSpPr>
          <p:spPr>
            <a:xfrm>
              <a:off x="3143240" y="4429132"/>
              <a:ext cx="1236236" cy="369332"/>
            </a:xfrm>
            <a:prstGeom prst="rect">
              <a:avLst/>
            </a:prstGeom>
            <a:noFill/>
          </p:spPr>
          <p:txBody>
            <a:bodyPr wrap="none" rtlCol="0">
              <a:spAutoFit/>
            </a:bodyPr>
            <a:lstStyle/>
            <a:p>
              <a:r>
                <a:rPr lang="en-US" altLang="zh-TW" b="1" dirty="0"/>
                <a:t>Identifier:</a:t>
              </a:r>
              <a:endParaRPr lang="zh-TW" altLang="en-US" b="1" dirty="0"/>
            </a:p>
          </p:txBody>
        </p:sp>
        <p:sp>
          <p:nvSpPr>
            <p:cNvPr id="27" name="文字方塊 26"/>
            <p:cNvSpPr txBox="1"/>
            <p:nvPr/>
          </p:nvSpPr>
          <p:spPr>
            <a:xfrm>
              <a:off x="4337637" y="4429132"/>
              <a:ext cx="1877437" cy="646331"/>
            </a:xfrm>
            <a:prstGeom prst="rect">
              <a:avLst/>
            </a:prstGeom>
            <a:noFill/>
          </p:spPr>
          <p:txBody>
            <a:bodyPr wrap="none" rtlCol="0">
              <a:spAutoFit/>
            </a:bodyPr>
            <a:lstStyle/>
            <a:p>
              <a:r>
                <a:rPr lang="en-US" altLang="zh-TW" dirty="0"/>
                <a:t>OID, </a:t>
              </a:r>
              <a:r>
                <a:rPr lang="zh-TW" altLang="en-US" dirty="0"/>
                <a:t>醫事機構碼</a:t>
              </a:r>
              <a:endParaRPr lang="en-US" altLang="zh-TW" dirty="0"/>
            </a:p>
            <a:p>
              <a:r>
                <a:rPr lang="zh-TW" altLang="en-US" dirty="0"/>
                <a:t>部門</a:t>
              </a:r>
              <a:r>
                <a:rPr lang="en-US" altLang="zh-TW" dirty="0"/>
                <a:t>/</a:t>
              </a:r>
              <a:r>
                <a:rPr lang="zh-TW" altLang="en-US" dirty="0"/>
                <a:t>科別代碼</a:t>
              </a:r>
            </a:p>
          </p:txBody>
        </p:sp>
        <p:sp>
          <p:nvSpPr>
            <p:cNvPr id="28" name="文字方塊 27"/>
            <p:cNvSpPr txBox="1"/>
            <p:nvPr/>
          </p:nvSpPr>
          <p:spPr>
            <a:xfrm>
              <a:off x="3145959" y="5143512"/>
              <a:ext cx="783099" cy="369332"/>
            </a:xfrm>
            <a:prstGeom prst="rect">
              <a:avLst/>
            </a:prstGeom>
            <a:noFill/>
          </p:spPr>
          <p:txBody>
            <a:bodyPr wrap="none" rtlCol="0">
              <a:spAutoFit/>
            </a:bodyPr>
            <a:lstStyle/>
            <a:p>
              <a:r>
                <a:rPr lang="en-US" altLang="zh-TW" b="1" dirty="0"/>
                <a:t>Type:</a:t>
              </a:r>
              <a:endParaRPr lang="zh-TW" altLang="en-US" b="1" dirty="0"/>
            </a:p>
          </p:txBody>
        </p:sp>
        <p:sp>
          <p:nvSpPr>
            <p:cNvPr id="29" name="文字方塊 28"/>
            <p:cNvSpPr txBox="1"/>
            <p:nvPr/>
          </p:nvSpPr>
          <p:spPr>
            <a:xfrm>
              <a:off x="4000496" y="5140123"/>
              <a:ext cx="1838965" cy="923330"/>
            </a:xfrm>
            <a:prstGeom prst="rect">
              <a:avLst/>
            </a:prstGeom>
            <a:noFill/>
          </p:spPr>
          <p:txBody>
            <a:bodyPr wrap="none" rtlCol="0">
              <a:spAutoFit/>
            </a:bodyPr>
            <a:lstStyle/>
            <a:p>
              <a:r>
                <a:rPr lang="en-US" altLang="zh-TW" dirty="0"/>
                <a:t>Hospital, Clinic, </a:t>
              </a:r>
              <a:br>
                <a:rPr lang="en-US" altLang="zh-TW" dirty="0"/>
              </a:br>
              <a:r>
                <a:rPr lang="en-US" altLang="zh-TW" dirty="0"/>
                <a:t>Pharmacy, </a:t>
              </a:r>
            </a:p>
            <a:p>
              <a:r>
                <a:rPr lang="en-US" altLang="zh-TW" dirty="0"/>
                <a:t>Nursing Home</a:t>
              </a:r>
              <a:endParaRPr lang="zh-TW" altLang="en-US" dirty="0"/>
            </a:p>
          </p:txBody>
        </p:sp>
        <p:sp>
          <p:nvSpPr>
            <p:cNvPr id="54" name="向下箭號 53"/>
            <p:cNvSpPr/>
            <p:nvPr/>
          </p:nvSpPr>
          <p:spPr>
            <a:xfrm>
              <a:off x="4500562" y="2786058"/>
              <a:ext cx="500066" cy="6429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grpSp>
      <p:grpSp>
        <p:nvGrpSpPr>
          <p:cNvPr id="34" name="群組 33"/>
          <p:cNvGrpSpPr/>
          <p:nvPr/>
        </p:nvGrpSpPr>
        <p:grpSpPr>
          <a:xfrm>
            <a:off x="6308537" y="1500175"/>
            <a:ext cx="2886769" cy="4727049"/>
            <a:chOff x="6308537" y="1500175"/>
            <a:chExt cx="2886769" cy="4727049"/>
          </a:xfrm>
        </p:grpSpPr>
        <p:sp>
          <p:nvSpPr>
            <p:cNvPr id="9" name="文字方塊 8"/>
            <p:cNvSpPr txBox="1"/>
            <p:nvPr/>
          </p:nvSpPr>
          <p:spPr>
            <a:xfrm>
              <a:off x="6429388" y="3500438"/>
              <a:ext cx="2462534" cy="584775"/>
            </a:xfrm>
            <a:prstGeom prst="rect">
              <a:avLst/>
            </a:prstGeom>
            <a:noFill/>
          </p:spPr>
          <p:txBody>
            <a:bodyPr wrap="none" rtlCol="0">
              <a:spAutoFit/>
            </a:bodyPr>
            <a:lstStyle/>
            <a:p>
              <a:r>
                <a:rPr lang="en-US" altLang="zh-TW" sz="3200" b="1" dirty="0">
                  <a:solidFill>
                    <a:srgbClr val="FF0000"/>
                  </a:solidFill>
                </a:rPr>
                <a:t>Practitioner</a:t>
              </a:r>
              <a:endParaRPr lang="zh-TW" altLang="en-US" sz="3200" b="1" dirty="0">
                <a:solidFill>
                  <a:srgbClr val="FF0000"/>
                </a:solidFill>
              </a:endParaRPr>
            </a:p>
          </p:txBody>
        </p:sp>
        <p:pic>
          <p:nvPicPr>
            <p:cNvPr id="1044" name="Picture 20"/>
            <p:cNvPicPr>
              <a:picLocks noChangeAspect="1" noChangeArrowheads="1"/>
            </p:cNvPicPr>
            <p:nvPr/>
          </p:nvPicPr>
          <p:blipFill>
            <a:blip r:embed="rId9" cstate="print"/>
            <a:srcRect/>
            <a:stretch>
              <a:fillRect/>
            </a:stretch>
          </p:blipFill>
          <p:spPr bwMode="auto">
            <a:xfrm>
              <a:off x="6572264" y="1500175"/>
              <a:ext cx="2143140" cy="1324850"/>
            </a:xfrm>
            <a:prstGeom prst="rect">
              <a:avLst/>
            </a:prstGeom>
            <a:noFill/>
            <a:ln w="9525">
              <a:noFill/>
              <a:miter lim="800000"/>
              <a:headEnd/>
              <a:tailEnd/>
            </a:ln>
            <a:effectLst/>
          </p:spPr>
        </p:pic>
        <p:sp>
          <p:nvSpPr>
            <p:cNvPr id="55" name="向下箭號 54"/>
            <p:cNvSpPr/>
            <p:nvPr/>
          </p:nvSpPr>
          <p:spPr>
            <a:xfrm>
              <a:off x="7429520" y="2857496"/>
              <a:ext cx="500066" cy="642942"/>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55"/>
            <p:cNvSpPr txBox="1"/>
            <p:nvPr/>
          </p:nvSpPr>
          <p:spPr>
            <a:xfrm>
              <a:off x="6308537" y="4429132"/>
              <a:ext cx="1236236" cy="369332"/>
            </a:xfrm>
            <a:prstGeom prst="rect">
              <a:avLst/>
            </a:prstGeom>
            <a:noFill/>
          </p:spPr>
          <p:txBody>
            <a:bodyPr wrap="none" rtlCol="0">
              <a:spAutoFit/>
            </a:bodyPr>
            <a:lstStyle/>
            <a:p>
              <a:r>
                <a:rPr lang="en-US" altLang="zh-TW" b="1" dirty="0"/>
                <a:t>Identifier:</a:t>
              </a:r>
              <a:endParaRPr lang="zh-TW" altLang="en-US" b="1" dirty="0"/>
            </a:p>
          </p:txBody>
        </p:sp>
        <p:sp>
          <p:nvSpPr>
            <p:cNvPr id="57" name="文字方塊 56"/>
            <p:cNvSpPr txBox="1"/>
            <p:nvPr/>
          </p:nvSpPr>
          <p:spPr>
            <a:xfrm>
              <a:off x="7502934" y="4429132"/>
              <a:ext cx="1569660" cy="923330"/>
            </a:xfrm>
            <a:prstGeom prst="rect">
              <a:avLst/>
            </a:prstGeom>
            <a:noFill/>
          </p:spPr>
          <p:txBody>
            <a:bodyPr wrap="none" rtlCol="0">
              <a:spAutoFit/>
            </a:bodyPr>
            <a:lstStyle/>
            <a:p>
              <a:r>
                <a:rPr lang="zh-TW" altLang="en-US" dirty="0"/>
                <a:t>員工帳號</a:t>
              </a:r>
              <a:r>
                <a:rPr lang="en-US" altLang="zh-TW" dirty="0"/>
                <a:t>, </a:t>
              </a:r>
            </a:p>
            <a:p>
              <a:r>
                <a:rPr lang="zh-TW" altLang="en-US" dirty="0"/>
                <a:t>醫事人員代碼</a:t>
              </a:r>
              <a:endParaRPr lang="en-US" altLang="zh-TW" dirty="0"/>
            </a:p>
            <a:p>
              <a:r>
                <a:rPr lang="zh-TW" altLang="en-US" dirty="0"/>
                <a:t>身分證號</a:t>
              </a:r>
            </a:p>
          </p:txBody>
        </p:sp>
        <p:sp>
          <p:nvSpPr>
            <p:cNvPr id="58" name="文字方塊 57"/>
            <p:cNvSpPr txBox="1"/>
            <p:nvPr/>
          </p:nvSpPr>
          <p:spPr>
            <a:xfrm>
              <a:off x="6311256" y="5286388"/>
              <a:ext cx="783099" cy="369332"/>
            </a:xfrm>
            <a:prstGeom prst="rect">
              <a:avLst/>
            </a:prstGeom>
            <a:noFill/>
          </p:spPr>
          <p:txBody>
            <a:bodyPr wrap="none" rtlCol="0">
              <a:spAutoFit/>
            </a:bodyPr>
            <a:lstStyle/>
            <a:p>
              <a:r>
                <a:rPr lang="en-US" altLang="zh-TW" b="1" dirty="0"/>
                <a:t>Type:</a:t>
              </a:r>
              <a:endParaRPr lang="zh-TW" altLang="en-US" b="1" dirty="0"/>
            </a:p>
          </p:txBody>
        </p:sp>
        <p:sp>
          <p:nvSpPr>
            <p:cNvPr id="59" name="文字方塊 58"/>
            <p:cNvSpPr txBox="1"/>
            <p:nvPr/>
          </p:nvSpPr>
          <p:spPr>
            <a:xfrm>
              <a:off x="7165793" y="5282999"/>
              <a:ext cx="1723613" cy="923330"/>
            </a:xfrm>
            <a:prstGeom prst="rect">
              <a:avLst/>
            </a:prstGeom>
            <a:noFill/>
          </p:spPr>
          <p:txBody>
            <a:bodyPr wrap="none" rtlCol="0">
              <a:spAutoFit/>
            </a:bodyPr>
            <a:lstStyle/>
            <a:p>
              <a:r>
                <a:rPr lang="en-US" altLang="zh-TW" dirty="0"/>
                <a:t>Doctor, Nurse, </a:t>
              </a:r>
            </a:p>
            <a:p>
              <a:r>
                <a:rPr lang="en-US" dirty="0"/>
                <a:t>Pharmacist, </a:t>
              </a:r>
            </a:p>
            <a:p>
              <a:endParaRPr lang="zh-TW" altLang="en-US" dirty="0"/>
            </a:p>
          </p:txBody>
        </p:sp>
        <p:sp>
          <p:nvSpPr>
            <p:cNvPr id="60" name="文字方塊 59"/>
            <p:cNvSpPr txBox="1"/>
            <p:nvPr/>
          </p:nvSpPr>
          <p:spPr>
            <a:xfrm>
              <a:off x="6715140" y="5857892"/>
              <a:ext cx="2480166" cy="369332"/>
            </a:xfrm>
            <a:prstGeom prst="rect">
              <a:avLst/>
            </a:prstGeom>
            <a:noFill/>
          </p:spPr>
          <p:txBody>
            <a:bodyPr wrap="none" rtlCol="0">
              <a:spAutoFit/>
            </a:bodyPr>
            <a:lstStyle/>
            <a:p>
              <a:r>
                <a:rPr lang="en-US" dirty="0"/>
                <a:t>Medical administration</a:t>
              </a:r>
              <a:endParaRPr lang="zh-TW"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標題 14"/>
          <p:cNvSpPr>
            <a:spLocks noGrp="1"/>
          </p:cNvSpPr>
          <p:nvPr>
            <p:ph type="title"/>
          </p:nvPr>
        </p:nvSpPr>
        <p:spPr/>
        <p:txBody>
          <a:bodyPr/>
          <a:lstStyle/>
          <a:p>
            <a:r>
              <a:rPr lang="en-US" altLang="zh-TW" dirty="0"/>
              <a:t>Patient Resource</a:t>
            </a:r>
            <a:endParaRPr lang="zh-TW" altLang="en-US" dirty="0"/>
          </a:p>
        </p:txBody>
      </p:sp>
      <p:sp>
        <p:nvSpPr>
          <p:cNvPr id="16" name="內容版面配置區 15"/>
          <p:cNvSpPr>
            <a:spLocks noGrp="1"/>
          </p:cNvSpPr>
          <p:nvPr>
            <p:ph sz="quarter" idx="1"/>
          </p:nvPr>
        </p:nvSpPr>
        <p:spPr>
          <a:xfrm>
            <a:off x="612648" y="2219348"/>
            <a:ext cx="8153400" cy="4495800"/>
          </a:xfrm>
        </p:spPr>
        <p:txBody>
          <a:bodyPr>
            <a:normAutofit lnSpcReduction="10000"/>
          </a:bodyPr>
          <a:lstStyle/>
          <a:p>
            <a:r>
              <a:rPr lang="en-US" altLang="zh-TW" sz="2200" dirty="0">
                <a:latin typeface="Times New Roman" pitchFamily="18" charset="0"/>
                <a:cs typeface="Times New Roman" pitchFamily="18" charset="0"/>
              </a:rPr>
              <a:t>GET</a:t>
            </a:r>
            <a:r>
              <a:rPr lang="en-US" altLang="zh-TW" dirty="0">
                <a:latin typeface="Times New Roman" pitchFamily="18" charset="0"/>
                <a:cs typeface="Times New Roman" pitchFamily="18" charset="0"/>
              </a:rPr>
              <a:t> </a:t>
            </a:r>
            <a:r>
              <a:rPr lang="en-US" altLang="zh-TW" sz="2000" dirty="0">
                <a:solidFill>
                  <a:srgbClr val="0070C0"/>
                </a:solidFill>
                <a:latin typeface="Times New Roman" pitchFamily="18" charset="0"/>
                <a:cs typeface="Times New Roman" pitchFamily="18" charset="0"/>
              </a:rPr>
              <a:t>http://spark.furore.com/fhir/</a:t>
            </a:r>
            <a:r>
              <a:rPr lang="en-US" altLang="zh-TW" sz="2000" dirty="0">
                <a:solidFill>
                  <a:srgbClr val="FF0000"/>
                </a:solidFill>
                <a:latin typeface="Times New Roman" pitchFamily="18" charset="0"/>
                <a:cs typeface="Times New Roman" pitchFamily="18" charset="0"/>
              </a:rPr>
              <a:t>Patient</a:t>
            </a:r>
          </a:p>
          <a:p>
            <a:pPr lvl="1"/>
            <a:r>
              <a:rPr lang="zh-TW" altLang="en-US" sz="2000" b="1" dirty="0">
                <a:latin typeface="Times New Roman" pitchFamily="18" charset="0"/>
                <a:cs typeface="Times New Roman" pitchFamily="18" charset="0"/>
              </a:rPr>
              <a:t>取得病患清單</a:t>
            </a:r>
            <a:endParaRPr lang="en-US" altLang="zh-TW" sz="2000" b="1" dirty="0">
              <a:latin typeface="Times New Roman" pitchFamily="18" charset="0"/>
              <a:cs typeface="Times New Roman" pitchFamily="18" charset="0"/>
            </a:endParaRPr>
          </a:p>
          <a:p>
            <a:r>
              <a:rPr lang="en-US" altLang="zh-TW" sz="2200" dirty="0">
                <a:latin typeface="Times New Roman" pitchFamily="18" charset="0"/>
                <a:cs typeface="Times New Roman" pitchFamily="18" charset="0"/>
              </a:rPr>
              <a:t>POST</a:t>
            </a:r>
            <a:r>
              <a:rPr lang="en-US" altLang="zh-TW" dirty="0">
                <a:latin typeface="Times New Roman" pitchFamily="18" charset="0"/>
                <a:cs typeface="Times New Roman" pitchFamily="18" charset="0"/>
              </a:rPr>
              <a:t> </a:t>
            </a:r>
            <a:r>
              <a:rPr lang="en-US" altLang="zh-TW" sz="2000" dirty="0">
                <a:solidFill>
                  <a:srgbClr val="0070C0"/>
                </a:solidFill>
                <a:latin typeface="Times New Roman" pitchFamily="18" charset="0"/>
                <a:cs typeface="Times New Roman" pitchFamily="18" charset="0"/>
              </a:rPr>
              <a:t>http://spark.furore.com/fhir/</a:t>
            </a:r>
            <a:r>
              <a:rPr lang="en-US" altLang="zh-TW" sz="2000" dirty="0">
                <a:solidFill>
                  <a:srgbClr val="FF0000"/>
                </a:solidFill>
                <a:latin typeface="Times New Roman" pitchFamily="18" charset="0"/>
                <a:cs typeface="Times New Roman" pitchFamily="18" charset="0"/>
              </a:rPr>
              <a:t>Patient</a:t>
            </a:r>
          </a:p>
          <a:p>
            <a:pPr lvl="1"/>
            <a:r>
              <a:rPr lang="zh-TW" altLang="en-US" sz="2000" b="1" dirty="0">
                <a:latin typeface="Times New Roman" pitchFamily="18" charset="0"/>
                <a:cs typeface="Times New Roman" pitchFamily="18" charset="0"/>
              </a:rPr>
              <a:t>建立新病患</a:t>
            </a:r>
            <a:endParaRPr lang="en-US" altLang="zh-TW" sz="2000" b="1" dirty="0">
              <a:latin typeface="Times New Roman" pitchFamily="18" charset="0"/>
              <a:cs typeface="Times New Roman" pitchFamily="18" charset="0"/>
            </a:endParaRPr>
          </a:p>
          <a:p>
            <a:r>
              <a:rPr lang="en-US" altLang="zh-TW" sz="2200" dirty="0">
                <a:latin typeface="Times New Roman" pitchFamily="18" charset="0"/>
                <a:cs typeface="Times New Roman" pitchFamily="18" charset="0"/>
              </a:rPr>
              <a:t>GET</a:t>
            </a:r>
            <a:r>
              <a:rPr lang="en-US" altLang="zh-TW" dirty="0">
                <a:latin typeface="Times New Roman" pitchFamily="18" charset="0"/>
                <a:cs typeface="Times New Roman" pitchFamily="18" charset="0"/>
              </a:rPr>
              <a:t> </a:t>
            </a:r>
            <a:r>
              <a:rPr lang="en-US" altLang="zh-TW" sz="2000" dirty="0">
                <a:solidFill>
                  <a:srgbClr val="0070C0"/>
                </a:solidFill>
                <a:latin typeface="Times New Roman" pitchFamily="18" charset="0"/>
                <a:cs typeface="Times New Roman" pitchFamily="18" charset="0"/>
              </a:rPr>
              <a:t>http://spark.furore.com/fhir/</a:t>
            </a:r>
            <a:r>
              <a:rPr lang="en-US" altLang="zh-TW" sz="2000" dirty="0">
                <a:solidFill>
                  <a:srgbClr val="FF0000"/>
                </a:solidFill>
                <a:latin typeface="Times New Roman" pitchFamily="18" charset="0"/>
                <a:cs typeface="Times New Roman" pitchFamily="18" charset="0"/>
              </a:rPr>
              <a:t>Patient/</a:t>
            </a:r>
            <a:r>
              <a:rPr lang="en-US" altLang="zh-TW" sz="2000" dirty="0">
                <a:solidFill>
                  <a:srgbClr val="7030A0"/>
                </a:solidFill>
                <a:latin typeface="Times New Roman" pitchFamily="18" charset="0"/>
                <a:cs typeface="Times New Roman" pitchFamily="18" charset="0"/>
              </a:rPr>
              <a:t>1</a:t>
            </a:r>
          </a:p>
          <a:p>
            <a:pPr lvl="1"/>
            <a:r>
              <a:rPr lang="zh-TW" altLang="en-US" sz="2000" b="1" dirty="0">
                <a:latin typeface="Times New Roman" pitchFamily="18" charset="0"/>
                <a:cs typeface="Times New Roman" pitchFamily="18" charset="0"/>
              </a:rPr>
              <a:t>取得病患</a:t>
            </a:r>
            <a:r>
              <a:rPr lang="en-US" altLang="zh-TW" sz="2000" b="1" dirty="0">
                <a:latin typeface="Times New Roman" pitchFamily="18" charset="0"/>
                <a:cs typeface="Times New Roman" pitchFamily="18" charset="0"/>
              </a:rPr>
              <a:t>1</a:t>
            </a:r>
            <a:endParaRPr lang="zh-TW" altLang="en-US" sz="2000" b="1" dirty="0">
              <a:latin typeface="Times New Roman" pitchFamily="18" charset="0"/>
              <a:cs typeface="Times New Roman" pitchFamily="18" charset="0"/>
            </a:endParaRPr>
          </a:p>
          <a:p>
            <a:r>
              <a:rPr lang="en-US" altLang="zh-TW" sz="2200" dirty="0">
                <a:latin typeface="Times New Roman" pitchFamily="18" charset="0"/>
                <a:cs typeface="Times New Roman" pitchFamily="18" charset="0"/>
              </a:rPr>
              <a:t>PUT</a:t>
            </a:r>
            <a:r>
              <a:rPr lang="en-US" altLang="zh-TW" dirty="0">
                <a:latin typeface="Times New Roman" pitchFamily="18" charset="0"/>
                <a:cs typeface="Times New Roman" pitchFamily="18" charset="0"/>
              </a:rPr>
              <a:t> </a:t>
            </a:r>
            <a:r>
              <a:rPr lang="en-US" altLang="zh-TW" sz="2000" dirty="0">
                <a:solidFill>
                  <a:srgbClr val="0070C0"/>
                </a:solidFill>
                <a:latin typeface="Times New Roman" pitchFamily="18" charset="0"/>
                <a:cs typeface="Times New Roman" pitchFamily="18" charset="0"/>
              </a:rPr>
              <a:t>http://spark.furore.com/fhir/</a:t>
            </a:r>
            <a:r>
              <a:rPr lang="en-US" altLang="zh-TW" sz="2000" dirty="0">
                <a:solidFill>
                  <a:srgbClr val="FF0000"/>
                </a:solidFill>
                <a:latin typeface="Times New Roman" pitchFamily="18" charset="0"/>
                <a:cs typeface="Times New Roman" pitchFamily="18" charset="0"/>
              </a:rPr>
              <a:t>Patient/</a:t>
            </a:r>
            <a:r>
              <a:rPr lang="en-US" altLang="zh-TW" sz="2000" dirty="0">
                <a:solidFill>
                  <a:srgbClr val="7030A0"/>
                </a:solidFill>
                <a:latin typeface="Times New Roman" pitchFamily="18" charset="0"/>
                <a:cs typeface="Times New Roman" pitchFamily="18" charset="0"/>
              </a:rPr>
              <a:t>1</a:t>
            </a:r>
          </a:p>
          <a:p>
            <a:pPr lvl="1"/>
            <a:r>
              <a:rPr lang="zh-TW" altLang="en-US" sz="2000" b="1" dirty="0">
                <a:latin typeface="Times New Roman" pitchFamily="18" charset="0"/>
                <a:cs typeface="Times New Roman" pitchFamily="18" charset="0"/>
              </a:rPr>
              <a:t>更新病患</a:t>
            </a:r>
            <a:r>
              <a:rPr lang="en-US" altLang="zh-TW" sz="2000" b="1" dirty="0">
                <a:latin typeface="Times New Roman" pitchFamily="18" charset="0"/>
                <a:cs typeface="Times New Roman" pitchFamily="18" charset="0"/>
              </a:rPr>
              <a:t>1</a:t>
            </a:r>
            <a:endParaRPr lang="zh-TW" altLang="en-US" sz="2000" b="1" dirty="0">
              <a:latin typeface="Times New Roman" pitchFamily="18" charset="0"/>
              <a:cs typeface="Times New Roman" pitchFamily="18" charset="0"/>
            </a:endParaRPr>
          </a:p>
          <a:p>
            <a:r>
              <a:rPr lang="en-US" altLang="zh-TW" sz="2200" dirty="0">
                <a:latin typeface="Times New Roman" pitchFamily="18" charset="0"/>
                <a:cs typeface="Times New Roman" pitchFamily="18" charset="0"/>
              </a:rPr>
              <a:t>DELETE</a:t>
            </a:r>
            <a:r>
              <a:rPr lang="en-US" altLang="zh-TW" dirty="0">
                <a:latin typeface="Times New Roman" pitchFamily="18" charset="0"/>
                <a:cs typeface="Times New Roman" pitchFamily="18" charset="0"/>
              </a:rPr>
              <a:t> </a:t>
            </a:r>
            <a:r>
              <a:rPr lang="en-US" altLang="zh-TW" sz="2000" dirty="0">
                <a:solidFill>
                  <a:srgbClr val="0070C0"/>
                </a:solidFill>
                <a:latin typeface="Times New Roman" pitchFamily="18" charset="0"/>
                <a:cs typeface="Times New Roman" pitchFamily="18" charset="0"/>
              </a:rPr>
              <a:t>http://spark.furore.com/fhir/</a:t>
            </a:r>
            <a:r>
              <a:rPr lang="en-US" altLang="zh-TW" sz="2000" dirty="0">
                <a:solidFill>
                  <a:srgbClr val="FF0000"/>
                </a:solidFill>
                <a:latin typeface="Times New Roman" pitchFamily="18" charset="0"/>
                <a:cs typeface="Times New Roman" pitchFamily="18" charset="0"/>
              </a:rPr>
              <a:t>Patient/</a:t>
            </a:r>
            <a:r>
              <a:rPr lang="en-US" altLang="zh-TW" sz="2000" dirty="0">
                <a:solidFill>
                  <a:srgbClr val="7030A0"/>
                </a:solidFill>
                <a:latin typeface="Times New Roman" pitchFamily="18" charset="0"/>
                <a:cs typeface="Times New Roman" pitchFamily="18" charset="0"/>
              </a:rPr>
              <a:t>1</a:t>
            </a:r>
          </a:p>
          <a:p>
            <a:pPr lvl="1"/>
            <a:r>
              <a:rPr lang="zh-TW" altLang="en-US" sz="2000" b="1" dirty="0">
                <a:latin typeface="Times New Roman" pitchFamily="18" charset="0"/>
                <a:cs typeface="Times New Roman" pitchFamily="18" charset="0"/>
              </a:rPr>
              <a:t>刪除病患</a:t>
            </a:r>
            <a:r>
              <a:rPr lang="en-US" altLang="zh-TW" sz="2000" b="1" dirty="0">
                <a:latin typeface="Times New Roman" pitchFamily="18" charset="0"/>
                <a:cs typeface="Times New Roman" pitchFamily="18" charset="0"/>
              </a:rPr>
              <a:t>1</a:t>
            </a:r>
            <a:endParaRPr lang="zh-TW" altLang="en-US" sz="2000" b="1" dirty="0">
              <a:latin typeface="Times New Roman" pitchFamily="18" charset="0"/>
              <a:cs typeface="Times New Roman" pitchFamily="18" charset="0"/>
            </a:endParaRPr>
          </a:p>
          <a:p>
            <a:endParaRPr lang="zh-TW" altLang="en-US" sz="2000" dirty="0">
              <a:latin typeface="Times New Roman" pitchFamily="18" charset="0"/>
              <a:cs typeface="Times New Roman" pitchFamily="18" charset="0"/>
            </a:endParaRPr>
          </a:p>
        </p:txBody>
      </p:sp>
      <p:grpSp>
        <p:nvGrpSpPr>
          <p:cNvPr id="2" name="群組 20"/>
          <p:cNvGrpSpPr/>
          <p:nvPr/>
        </p:nvGrpSpPr>
        <p:grpSpPr>
          <a:xfrm>
            <a:off x="6286512" y="3007995"/>
            <a:ext cx="1146468" cy="3135649"/>
            <a:chOff x="6142476" y="2500306"/>
            <a:chExt cx="1146468" cy="3135649"/>
          </a:xfrm>
        </p:grpSpPr>
        <p:sp>
          <p:nvSpPr>
            <p:cNvPr id="17" name="文字方塊 16"/>
            <p:cNvSpPr txBox="1"/>
            <p:nvPr/>
          </p:nvSpPr>
          <p:spPr>
            <a:xfrm>
              <a:off x="6142476" y="2500306"/>
              <a:ext cx="1071127" cy="492443"/>
            </a:xfrm>
            <a:prstGeom prst="rect">
              <a:avLst/>
            </a:prstGeom>
            <a:noFill/>
          </p:spPr>
          <p:txBody>
            <a:bodyPr wrap="none" rtlCol="0">
              <a:spAutoFit/>
            </a:bodyPr>
            <a:lstStyle/>
            <a:p>
              <a:r>
                <a:rPr lang="en-US" altLang="zh-TW" sz="2600" b="1" dirty="0">
                  <a:solidFill>
                    <a:srgbClr val="00B050"/>
                  </a:solidFill>
                  <a:latin typeface="Times New Roman" pitchFamily="18" charset="0"/>
                  <a:cs typeface="Times New Roman" pitchFamily="18" charset="0"/>
                </a:rPr>
                <a:t>C</a:t>
              </a:r>
              <a:r>
                <a:rPr lang="en-US" altLang="zh-TW" sz="2600" dirty="0">
                  <a:latin typeface="Times New Roman" pitchFamily="18" charset="0"/>
                  <a:cs typeface="Times New Roman" pitchFamily="18" charset="0"/>
                </a:rPr>
                <a:t>reate</a:t>
              </a:r>
              <a:endParaRPr lang="zh-TW" altLang="en-US" sz="2600" dirty="0">
                <a:latin typeface="Times New Roman" pitchFamily="18" charset="0"/>
                <a:cs typeface="Times New Roman" pitchFamily="18" charset="0"/>
              </a:endParaRPr>
            </a:p>
          </p:txBody>
        </p:sp>
        <p:sp>
          <p:nvSpPr>
            <p:cNvPr id="18" name="文字方塊 17"/>
            <p:cNvSpPr txBox="1"/>
            <p:nvPr/>
          </p:nvSpPr>
          <p:spPr>
            <a:xfrm>
              <a:off x="6142476" y="3429000"/>
              <a:ext cx="886781" cy="492443"/>
            </a:xfrm>
            <a:prstGeom prst="rect">
              <a:avLst/>
            </a:prstGeom>
            <a:noFill/>
          </p:spPr>
          <p:txBody>
            <a:bodyPr wrap="none" rtlCol="0">
              <a:spAutoFit/>
            </a:bodyPr>
            <a:lstStyle/>
            <a:p>
              <a:r>
                <a:rPr lang="en-US" altLang="zh-TW" sz="2600" b="1" dirty="0">
                  <a:solidFill>
                    <a:srgbClr val="00B050"/>
                  </a:solidFill>
                  <a:latin typeface="Times New Roman" pitchFamily="18" charset="0"/>
                  <a:cs typeface="Times New Roman" pitchFamily="18" charset="0"/>
                </a:rPr>
                <a:t>R</a:t>
              </a:r>
              <a:r>
                <a:rPr lang="en-US" altLang="zh-TW" sz="2600" dirty="0">
                  <a:latin typeface="Times New Roman" pitchFamily="18" charset="0"/>
                  <a:cs typeface="Times New Roman" pitchFamily="18" charset="0"/>
                </a:rPr>
                <a:t>ead</a:t>
              </a:r>
              <a:endParaRPr lang="zh-TW" altLang="en-US" sz="2600" dirty="0">
                <a:latin typeface="Times New Roman" pitchFamily="18" charset="0"/>
                <a:cs typeface="Times New Roman" pitchFamily="18" charset="0"/>
              </a:endParaRPr>
            </a:p>
          </p:txBody>
        </p:sp>
        <p:sp>
          <p:nvSpPr>
            <p:cNvPr id="19" name="文字方塊 18"/>
            <p:cNvSpPr txBox="1"/>
            <p:nvPr/>
          </p:nvSpPr>
          <p:spPr>
            <a:xfrm>
              <a:off x="6142476" y="4286256"/>
              <a:ext cx="1146468" cy="492443"/>
            </a:xfrm>
            <a:prstGeom prst="rect">
              <a:avLst/>
            </a:prstGeom>
            <a:noFill/>
          </p:spPr>
          <p:txBody>
            <a:bodyPr wrap="none" rtlCol="0">
              <a:spAutoFit/>
            </a:bodyPr>
            <a:lstStyle/>
            <a:p>
              <a:r>
                <a:rPr lang="en-US" altLang="zh-TW" sz="2600" b="1" dirty="0">
                  <a:solidFill>
                    <a:srgbClr val="00B050"/>
                  </a:solidFill>
                  <a:latin typeface="Times New Roman" pitchFamily="18" charset="0"/>
                  <a:cs typeface="Times New Roman" pitchFamily="18" charset="0"/>
                </a:rPr>
                <a:t>U</a:t>
              </a:r>
              <a:r>
                <a:rPr lang="en-US" altLang="zh-TW" sz="2600" dirty="0">
                  <a:latin typeface="Times New Roman" pitchFamily="18" charset="0"/>
                  <a:cs typeface="Times New Roman" pitchFamily="18" charset="0"/>
                </a:rPr>
                <a:t>pdate</a:t>
              </a:r>
              <a:endParaRPr lang="zh-TW" altLang="en-US" sz="2600" dirty="0">
                <a:latin typeface="Times New Roman" pitchFamily="18" charset="0"/>
                <a:cs typeface="Times New Roman" pitchFamily="18" charset="0"/>
              </a:endParaRPr>
            </a:p>
          </p:txBody>
        </p:sp>
        <p:sp>
          <p:nvSpPr>
            <p:cNvPr id="20" name="文字方塊 19"/>
            <p:cNvSpPr txBox="1"/>
            <p:nvPr/>
          </p:nvSpPr>
          <p:spPr>
            <a:xfrm>
              <a:off x="6142476" y="5143512"/>
              <a:ext cx="1053494" cy="492443"/>
            </a:xfrm>
            <a:prstGeom prst="rect">
              <a:avLst/>
            </a:prstGeom>
            <a:noFill/>
          </p:spPr>
          <p:txBody>
            <a:bodyPr wrap="none" rtlCol="0">
              <a:spAutoFit/>
            </a:bodyPr>
            <a:lstStyle/>
            <a:p>
              <a:r>
                <a:rPr lang="en-US" altLang="zh-TW" sz="2600" b="1" dirty="0">
                  <a:solidFill>
                    <a:srgbClr val="00B050"/>
                  </a:solidFill>
                  <a:latin typeface="Times New Roman" pitchFamily="18" charset="0"/>
                  <a:cs typeface="Times New Roman" pitchFamily="18" charset="0"/>
                </a:rPr>
                <a:t>D</a:t>
              </a:r>
              <a:r>
                <a:rPr lang="en-US" altLang="zh-TW" sz="2600" dirty="0">
                  <a:latin typeface="Times New Roman" pitchFamily="18" charset="0"/>
                  <a:cs typeface="Times New Roman" pitchFamily="18" charset="0"/>
                </a:rPr>
                <a:t>elete</a:t>
              </a:r>
              <a:endParaRPr lang="zh-TW" altLang="en-US" sz="2600" dirty="0">
                <a:latin typeface="Times New Roman" pitchFamily="18" charset="0"/>
                <a:cs typeface="Times New Roman" pitchFamily="18" charset="0"/>
              </a:endParaRPr>
            </a:p>
          </p:txBody>
        </p:sp>
      </p:grpSp>
      <p:grpSp>
        <p:nvGrpSpPr>
          <p:cNvPr id="3" name="群組 34"/>
          <p:cNvGrpSpPr/>
          <p:nvPr/>
        </p:nvGrpSpPr>
        <p:grpSpPr>
          <a:xfrm>
            <a:off x="214282" y="1500174"/>
            <a:ext cx="7285326" cy="830997"/>
            <a:chOff x="214282" y="1383557"/>
            <a:chExt cx="7285326" cy="830997"/>
          </a:xfrm>
        </p:grpSpPr>
        <p:grpSp>
          <p:nvGrpSpPr>
            <p:cNvPr id="4" name="群組 23"/>
            <p:cNvGrpSpPr/>
            <p:nvPr/>
          </p:nvGrpSpPr>
          <p:grpSpPr>
            <a:xfrm>
              <a:off x="214282" y="1383557"/>
              <a:ext cx="6084748" cy="830997"/>
              <a:chOff x="214282" y="1383557"/>
              <a:chExt cx="6084748" cy="830997"/>
            </a:xfrm>
          </p:grpSpPr>
          <p:grpSp>
            <p:nvGrpSpPr>
              <p:cNvPr id="5" name="群組 32"/>
              <p:cNvGrpSpPr/>
              <p:nvPr/>
            </p:nvGrpSpPr>
            <p:grpSpPr>
              <a:xfrm>
                <a:off x="1643042" y="1571612"/>
                <a:ext cx="4655988" cy="499272"/>
                <a:chOff x="1643042" y="1571612"/>
                <a:chExt cx="4655988" cy="499272"/>
              </a:xfrm>
            </p:grpSpPr>
            <p:cxnSp>
              <p:nvCxnSpPr>
                <p:cNvPr id="23" name="直線接點 22"/>
                <p:cNvCxnSpPr/>
                <p:nvPr/>
              </p:nvCxnSpPr>
              <p:spPr>
                <a:xfrm rot="5400000">
                  <a:off x="1393803" y="1820851"/>
                  <a:ext cx="499272" cy="79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5" name="直線接點 24"/>
                <p:cNvCxnSpPr/>
                <p:nvPr/>
              </p:nvCxnSpPr>
              <p:spPr>
                <a:xfrm rot="5400000">
                  <a:off x="4179885" y="1820851"/>
                  <a:ext cx="499272" cy="79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sp>
              <p:nvSpPr>
                <p:cNvPr id="26" name="文字方塊 25"/>
                <p:cNvSpPr txBox="1"/>
                <p:nvPr/>
              </p:nvSpPr>
              <p:spPr>
                <a:xfrm>
                  <a:off x="2214546" y="1571612"/>
                  <a:ext cx="1781257" cy="461665"/>
                </a:xfrm>
                <a:prstGeom prst="rect">
                  <a:avLst/>
                </a:prstGeom>
                <a:noFill/>
              </p:spPr>
              <p:txBody>
                <a:bodyPr wrap="none" rtlCol="0">
                  <a:spAutoFit/>
                </a:bodyPr>
                <a:lstStyle/>
                <a:p>
                  <a:r>
                    <a:rPr lang="en-US" altLang="zh-TW" sz="2400" dirty="0">
                      <a:solidFill>
                        <a:srgbClr val="0070C0"/>
                      </a:solidFill>
                      <a:latin typeface="Times New Roman" pitchFamily="18" charset="0"/>
                      <a:cs typeface="Times New Roman" pitchFamily="18" charset="0"/>
                    </a:rPr>
                    <a:t>Service Base</a:t>
                  </a:r>
                  <a:endParaRPr lang="zh-TW" altLang="en-US" sz="2400" dirty="0">
                    <a:solidFill>
                      <a:srgbClr val="0070C0"/>
                    </a:solidFill>
                    <a:latin typeface="Times New Roman" pitchFamily="18" charset="0"/>
                    <a:cs typeface="Times New Roman" pitchFamily="18" charset="0"/>
                  </a:endParaRPr>
                </a:p>
              </p:txBody>
            </p:sp>
            <p:cxnSp>
              <p:nvCxnSpPr>
                <p:cNvPr id="27" name="直線接點 26"/>
                <p:cNvCxnSpPr/>
                <p:nvPr/>
              </p:nvCxnSpPr>
              <p:spPr>
                <a:xfrm rot="5400000">
                  <a:off x="4251323" y="1820851"/>
                  <a:ext cx="499272" cy="7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直線接點 27"/>
                <p:cNvCxnSpPr/>
                <p:nvPr/>
              </p:nvCxnSpPr>
              <p:spPr>
                <a:xfrm rot="5400000">
                  <a:off x="5536413" y="1820851"/>
                  <a:ext cx="499272" cy="79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9" name="文字方塊 28"/>
                <p:cNvSpPr txBox="1"/>
                <p:nvPr/>
              </p:nvSpPr>
              <p:spPr>
                <a:xfrm>
                  <a:off x="4500562" y="1571612"/>
                  <a:ext cx="1329210" cy="461665"/>
                </a:xfrm>
                <a:prstGeom prst="rect">
                  <a:avLst/>
                </a:prstGeom>
                <a:noFill/>
                <a:ln>
                  <a:noFill/>
                </a:ln>
              </p:spPr>
              <p:txBody>
                <a:bodyPr wrap="none" rtlCol="0">
                  <a:spAutoFit/>
                </a:bodyPr>
                <a:lstStyle/>
                <a:p>
                  <a:r>
                    <a:rPr lang="en-US" altLang="zh-TW" sz="2400" dirty="0">
                      <a:solidFill>
                        <a:srgbClr val="FF0000"/>
                      </a:solidFill>
                      <a:latin typeface="Times New Roman" pitchFamily="18" charset="0"/>
                      <a:cs typeface="Times New Roman" pitchFamily="18" charset="0"/>
                    </a:rPr>
                    <a:t>Resource</a:t>
                  </a:r>
                  <a:endParaRPr lang="zh-TW" altLang="en-US" sz="2400" dirty="0">
                    <a:solidFill>
                      <a:srgbClr val="FF0000"/>
                    </a:solidFill>
                    <a:latin typeface="Times New Roman" pitchFamily="18" charset="0"/>
                    <a:cs typeface="Times New Roman" pitchFamily="18" charset="0"/>
                  </a:endParaRPr>
                </a:p>
              </p:txBody>
            </p:sp>
            <p:cxnSp>
              <p:nvCxnSpPr>
                <p:cNvPr id="30" name="直線接點 29"/>
                <p:cNvCxnSpPr/>
                <p:nvPr/>
              </p:nvCxnSpPr>
              <p:spPr>
                <a:xfrm rot="5400000">
                  <a:off x="5608645" y="1820851"/>
                  <a:ext cx="499272" cy="794"/>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31" name="直線接點 30"/>
                <p:cNvCxnSpPr/>
                <p:nvPr/>
              </p:nvCxnSpPr>
              <p:spPr>
                <a:xfrm rot="5400000">
                  <a:off x="6037273" y="1820851"/>
                  <a:ext cx="499272" cy="794"/>
                </a:xfrm>
                <a:prstGeom prst="line">
                  <a:avLst/>
                </a:prstGeom>
                <a:ln>
                  <a:solidFill>
                    <a:srgbClr val="7030A0"/>
                  </a:solidFill>
                </a:ln>
              </p:spPr>
              <p:style>
                <a:lnRef idx="2">
                  <a:schemeClr val="accent1"/>
                </a:lnRef>
                <a:fillRef idx="0">
                  <a:schemeClr val="accent1"/>
                </a:fillRef>
                <a:effectRef idx="1">
                  <a:schemeClr val="accent1"/>
                </a:effectRef>
                <a:fontRef idx="minor">
                  <a:schemeClr val="tx1"/>
                </a:fontRef>
              </p:style>
            </p:cxnSp>
            <p:sp>
              <p:nvSpPr>
                <p:cNvPr id="32" name="文字方塊 31"/>
                <p:cNvSpPr txBox="1"/>
                <p:nvPr/>
              </p:nvSpPr>
              <p:spPr>
                <a:xfrm>
                  <a:off x="5857884" y="1571612"/>
                  <a:ext cx="441146" cy="461665"/>
                </a:xfrm>
                <a:prstGeom prst="rect">
                  <a:avLst/>
                </a:prstGeom>
                <a:noFill/>
                <a:ln>
                  <a:noFill/>
                </a:ln>
              </p:spPr>
              <p:txBody>
                <a:bodyPr wrap="none" rtlCol="0">
                  <a:spAutoFit/>
                </a:bodyPr>
                <a:lstStyle/>
                <a:p>
                  <a:r>
                    <a:rPr lang="en-US" altLang="zh-TW" sz="2400" dirty="0">
                      <a:solidFill>
                        <a:srgbClr val="7030A0"/>
                      </a:solidFill>
                      <a:latin typeface="Times New Roman" pitchFamily="18" charset="0"/>
                      <a:cs typeface="Times New Roman" pitchFamily="18" charset="0"/>
                    </a:rPr>
                    <a:t>Id</a:t>
                  </a:r>
                  <a:endParaRPr lang="zh-TW" altLang="en-US" sz="2400" dirty="0">
                    <a:solidFill>
                      <a:srgbClr val="7030A0"/>
                    </a:solidFill>
                    <a:latin typeface="Times New Roman" pitchFamily="18" charset="0"/>
                    <a:cs typeface="Times New Roman" pitchFamily="18" charset="0"/>
                  </a:endParaRPr>
                </a:p>
              </p:txBody>
            </p:sp>
          </p:grpSp>
          <p:sp>
            <p:nvSpPr>
              <p:cNvPr id="22" name="文字方塊 21"/>
              <p:cNvSpPr txBox="1"/>
              <p:nvPr/>
            </p:nvSpPr>
            <p:spPr>
              <a:xfrm>
                <a:off x="214282" y="1383557"/>
                <a:ext cx="1414170" cy="830997"/>
              </a:xfrm>
              <a:prstGeom prst="rect">
                <a:avLst/>
              </a:prstGeom>
              <a:noFill/>
              <a:ln>
                <a:noFill/>
              </a:ln>
            </p:spPr>
            <p:txBody>
              <a:bodyPr wrap="none" rtlCol="0">
                <a:spAutoFit/>
              </a:bodyPr>
              <a:lstStyle/>
              <a:p>
                <a:pPr algn="ctr"/>
                <a:r>
                  <a:rPr lang="en-US" altLang="zh-TW" sz="2400" dirty="0">
                    <a:latin typeface="Times New Roman" pitchFamily="18" charset="0"/>
                    <a:cs typeface="Times New Roman" pitchFamily="18" charset="0"/>
                  </a:rPr>
                  <a:t>Http</a:t>
                </a:r>
                <a:br>
                  <a:rPr lang="en-US" altLang="zh-TW" sz="2400" dirty="0">
                    <a:latin typeface="Times New Roman" pitchFamily="18" charset="0"/>
                    <a:cs typeface="Times New Roman" pitchFamily="18" charset="0"/>
                  </a:rPr>
                </a:br>
                <a:r>
                  <a:rPr lang="en-US" altLang="zh-TW" sz="2400" dirty="0">
                    <a:latin typeface="Times New Roman" pitchFamily="18" charset="0"/>
                    <a:cs typeface="Times New Roman" pitchFamily="18" charset="0"/>
                  </a:rPr>
                  <a:t>Operation</a:t>
                </a:r>
                <a:endParaRPr lang="zh-TW" altLang="en-US" sz="2400" dirty="0">
                  <a:latin typeface="Times New Roman" pitchFamily="18" charset="0"/>
                  <a:cs typeface="Times New Roman" pitchFamily="18" charset="0"/>
                </a:endParaRPr>
              </a:p>
            </p:txBody>
          </p:sp>
        </p:grpSp>
        <p:sp>
          <p:nvSpPr>
            <p:cNvPr id="34" name="文字方塊 33"/>
            <p:cNvSpPr txBox="1"/>
            <p:nvPr/>
          </p:nvSpPr>
          <p:spPr>
            <a:xfrm>
              <a:off x="6357950" y="1571612"/>
              <a:ext cx="1141658" cy="461665"/>
            </a:xfrm>
            <a:prstGeom prst="rect">
              <a:avLst/>
            </a:prstGeom>
            <a:noFill/>
            <a:ln>
              <a:noFill/>
            </a:ln>
          </p:spPr>
          <p:txBody>
            <a:bodyPr wrap="none" rtlCol="0">
              <a:spAutoFit/>
            </a:bodyPr>
            <a:lstStyle/>
            <a:p>
              <a:pPr algn="ctr"/>
              <a:r>
                <a:rPr lang="en-US" altLang="zh-TW" sz="2400" dirty="0">
                  <a:solidFill>
                    <a:schemeClr val="bg1">
                      <a:lumMod val="65000"/>
                    </a:schemeClr>
                  </a:solidFill>
                  <a:latin typeface="Times New Roman" pitchFamily="18" charset="0"/>
                  <a:cs typeface="Times New Roman" pitchFamily="18" charset="0"/>
                </a:rPr>
                <a:t>Method</a:t>
              </a:r>
              <a:endParaRPr lang="zh-TW" altLang="en-US" sz="2400" dirty="0">
                <a:solidFill>
                  <a:schemeClr val="bg1">
                    <a:lumMod val="65000"/>
                  </a:schemeClr>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7495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113666" name="Picture 2"/>
          <p:cNvPicPr>
            <a:picLocks noChangeAspect="1" noChangeArrowheads="1"/>
          </p:cNvPicPr>
          <p:nvPr/>
        </p:nvPicPr>
        <p:blipFill>
          <a:blip r:embed="rId2"/>
          <a:srcRect/>
          <a:stretch>
            <a:fillRect/>
          </a:stretch>
        </p:blipFill>
        <p:spPr bwMode="auto">
          <a:xfrm>
            <a:off x="320675" y="0"/>
            <a:ext cx="8502650"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Core/Utility Resources</a:t>
            </a:r>
            <a:endParaRPr lang="zh-TW" altLang="en-US" b="1" dirty="0"/>
          </a:p>
        </p:txBody>
      </p:sp>
      <p:sp>
        <p:nvSpPr>
          <p:cNvPr id="3" name="內容版面配置區 2"/>
          <p:cNvSpPr>
            <a:spLocks noGrp="1"/>
          </p:cNvSpPr>
          <p:nvPr>
            <p:ph idx="1"/>
          </p:nvPr>
        </p:nvSpPr>
        <p:spPr/>
        <p:txBody>
          <a:bodyPr>
            <a:normAutofit fontScale="85000" lnSpcReduction="20000"/>
          </a:bodyPr>
          <a:lstStyle/>
          <a:p>
            <a:r>
              <a:rPr lang="en-US" altLang="zh-TW" b="1" dirty="0"/>
              <a:t>Core Resources: </a:t>
            </a:r>
            <a:r>
              <a:rPr lang="zh-TW" altLang="en-US" dirty="0"/>
              <a:t>鐵三角</a:t>
            </a:r>
            <a:endParaRPr lang="en-US" altLang="zh-TW" dirty="0"/>
          </a:p>
          <a:p>
            <a:pPr lvl="1"/>
            <a:r>
              <a:rPr lang="en-US" altLang="zh-TW" dirty="0">
                <a:hlinkClick r:id="rId2" tooltip="Demographics and other administrative information about an individual or animal receiving care or other health-related services."/>
              </a:rPr>
              <a:t>Patient </a:t>
            </a:r>
            <a:endParaRPr lang="en-US" altLang="zh-TW" dirty="0"/>
          </a:p>
          <a:p>
            <a:pPr lvl="1"/>
            <a:r>
              <a:rPr lang="en-US" altLang="zh-TW" dirty="0">
                <a:hlinkClick r:id="rId3" tooltip="A formally or informally recognized grouping of people or organizations formed for the purpose of achieving some form of collective action.  Includes companies, institutions, corporations, departments, community groups, healthcare practice groups, etc."/>
              </a:rPr>
              <a:t>Organization </a:t>
            </a:r>
            <a:endParaRPr lang="en-US" altLang="zh-TW" dirty="0"/>
          </a:p>
          <a:p>
            <a:pPr lvl="1"/>
            <a:r>
              <a:rPr lang="en-US" altLang="zh-TW" dirty="0">
                <a:hlinkClick r:id="rId4" tooltip="A person who is directly or indirectly involved in the provisioning of healthcare."/>
              </a:rPr>
              <a:t>Practitioner </a:t>
            </a:r>
            <a:endParaRPr lang="en-US" altLang="zh-TW" dirty="0"/>
          </a:p>
          <a:p>
            <a:r>
              <a:rPr lang="en-US" altLang="zh-TW" b="1" dirty="0"/>
              <a:t>Utility Resources: </a:t>
            </a:r>
            <a:r>
              <a:rPr lang="zh-TW" altLang="en-US" dirty="0"/>
              <a:t>基本資料型別 </a:t>
            </a:r>
            <a:r>
              <a:rPr lang="en-US" altLang="zh-TW" dirty="0"/>
              <a:t>(primitive type)</a:t>
            </a:r>
          </a:p>
          <a:p>
            <a:pPr lvl="1"/>
            <a:r>
              <a:rPr lang="en-US" altLang="zh-TW" dirty="0">
                <a:hlinkClick r:id="rId5" tooltip="A set of information summarized from a list of other resources."/>
              </a:rPr>
              <a:t>List </a:t>
            </a:r>
            <a:endParaRPr lang="en-US" altLang="zh-TW" dirty="0"/>
          </a:p>
          <a:p>
            <a:pPr lvl="1"/>
            <a:r>
              <a:rPr lang="en-US" altLang="zh-TW" u="sng" dirty="0">
                <a:hlinkClick r:id="rId6" tooltip="A set of healthcare-related information that is assembled together into a single logical document that provides a single coherent statement of meaning, establishes its own context and that has clinical attestation with regard to who is making the statement. While a Composition defines the structure, it does not actually contain the content: rather the full content of a document is contained in a Bundle, of which the Composition is the first resource contained."/>
              </a:rPr>
              <a:t>Composition</a:t>
            </a:r>
            <a:endParaRPr lang="en-US" altLang="zh-TW" u="sng" dirty="0"/>
          </a:p>
          <a:p>
            <a:pPr lvl="1"/>
            <a:r>
              <a:rPr lang="en-US" altLang="zh-TW" dirty="0">
                <a:hlinkClick r:id="rId7" tooltip="A binary resource can contain any content, whether text, image, pdf, zip archive, etc."/>
              </a:rPr>
              <a:t>Binary</a:t>
            </a:r>
            <a:endParaRPr lang="en-US" altLang="zh-TW" dirty="0"/>
          </a:p>
          <a:p>
            <a:pPr lvl="1"/>
            <a:r>
              <a:rPr lang="en-US" altLang="zh-TW" dirty="0">
                <a:hlinkClick r:id="rId8" tooltip="A photo, video, or audio recording acquired or used in healthcare. The actual content may be inline or provided by direct reference."/>
              </a:rPr>
              <a:t>Media</a:t>
            </a:r>
            <a:endParaRPr lang="en-US" altLang="zh-TW" dirty="0"/>
          </a:p>
          <a:p>
            <a:pPr lvl="1"/>
            <a:r>
              <a:rPr lang="en-US" altLang="zh-TW" dirty="0">
                <a:hlinkClick r:id="rId9" tooltip="A container for a collection of resources."/>
              </a:rPr>
              <a:t>Bundle</a:t>
            </a:r>
            <a:endParaRPr lang="en-US" altLang="zh-TW" dirty="0"/>
          </a:p>
          <a:p>
            <a:r>
              <a:rPr lang="en-US" altLang="zh-TW" dirty="0">
                <a:hlinkClick r:id="rId10" tooltip="An interaction between a patient and healthcare provider(s) for the purpose of providing healthcare service(s) or assessing the health status of a patient."/>
              </a:rPr>
              <a:t>Encounter</a:t>
            </a:r>
            <a:endParaRPr lang="zh-TW" altLang="en-US" dirty="0"/>
          </a:p>
        </p:txBody>
      </p:sp>
      <p:sp>
        <p:nvSpPr>
          <p:cNvPr id="4" name="文字方塊 3"/>
          <p:cNvSpPr txBox="1"/>
          <p:nvPr/>
        </p:nvSpPr>
        <p:spPr>
          <a:xfrm>
            <a:off x="2771800" y="5373216"/>
            <a:ext cx="3570208" cy="430887"/>
          </a:xfrm>
          <a:prstGeom prst="rect">
            <a:avLst/>
          </a:prstGeom>
          <a:noFill/>
        </p:spPr>
        <p:txBody>
          <a:bodyPr wrap="none" rtlCol="0">
            <a:spAutoFit/>
          </a:bodyPr>
          <a:lstStyle/>
          <a:p>
            <a:r>
              <a:rPr lang="zh-TW" altLang="en-US" sz="2200" dirty="0">
                <a:solidFill>
                  <a:schemeClr val="accent6">
                    <a:lumMod val="75000"/>
                  </a:schemeClr>
                </a:solidFill>
              </a:rPr>
              <a:t>醫療照護事件的人事時地物</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Clinical Resources</a:t>
            </a:r>
            <a:endParaRPr lang="zh-TW" altLang="en-US" dirty="0"/>
          </a:p>
        </p:txBody>
      </p:sp>
      <p:sp>
        <p:nvSpPr>
          <p:cNvPr id="3" name="內容版面配置區 2"/>
          <p:cNvSpPr>
            <a:spLocks noGrp="1"/>
          </p:cNvSpPr>
          <p:nvPr>
            <p:ph idx="1"/>
          </p:nvPr>
        </p:nvSpPr>
        <p:spPr/>
        <p:txBody>
          <a:bodyPr>
            <a:normAutofit fontScale="85000" lnSpcReduction="20000"/>
          </a:bodyPr>
          <a:lstStyle/>
          <a:p>
            <a:r>
              <a:rPr lang="en-US" altLang="zh-TW" b="1" dirty="0"/>
              <a:t>Summary Resource:</a:t>
            </a:r>
          </a:p>
          <a:p>
            <a:pPr lvl="1"/>
            <a:r>
              <a:rPr lang="en-US" altLang="zh-TW" dirty="0">
                <a:hlinkClick r:id="rId2" tooltip="A clinical condition, problem, diagnosis, or other event, situation, issue, or clinical concept that has risen to a level of concern."/>
              </a:rPr>
              <a:t>Condition</a:t>
            </a:r>
            <a:r>
              <a:rPr lang="en-US" altLang="zh-TW" dirty="0"/>
              <a:t> (Problem) </a:t>
            </a:r>
          </a:p>
          <a:p>
            <a:pPr lvl="1"/>
            <a:r>
              <a:rPr lang="en-US" altLang="zh-TW" dirty="0">
                <a:hlinkClick r:id="rId3" tooltip="An action that is or was performed on a patient. This can be a physical intervention like an operation, or less invasive like counseling or hypnotherapy."/>
              </a:rPr>
              <a:t>Procedure</a:t>
            </a:r>
            <a:endParaRPr lang="en-US" altLang="zh-TW" dirty="0"/>
          </a:p>
          <a:p>
            <a:pPr lvl="1"/>
            <a:r>
              <a:rPr lang="en-US" altLang="zh-TW" dirty="0" err="1">
                <a:hlinkClick r:id="rId4" tooltip="Significant health events and conditions for a person related to the patient relevant in the context of care for the patient."/>
              </a:rPr>
              <a:t>FamilyMemberHistory</a:t>
            </a:r>
            <a:endParaRPr lang="en-US" altLang="zh-TW" dirty="0"/>
          </a:p>
          <a:p>
            <a:r>
              <a:rPr lang="en-US" altLang="zh-TW" b="1" dirty="0"/>
              <a:t>Diagnostic Resources:</a:t>
            </a:r>
            <a:endParaRPr lang="en-US" altLang="zh-TW" dirty="0"/>
          </a:p>
          <a:p>
            <a:pPr lvl="1"/>
            <a:r>
              <a:rPr lang="en-US" altLang="zh-TW" dirty="0">
                <a:hlinkClick r:id="rId5" tooltip="Measurements and simple assertions made about a patient, device or other subject."/>
              </a:rPr>
              <a:t>Observation </a:t>
            </a:r>
            <a:endParaRPr lang="en-US" altLang="zh-TW" dirty="0"/>
          </a:p>
          <a:p>
            <a:pPr lvl="1"/>
            <a:r>
              <a:rPr lang="en-US" altLang="zh-TW" u="sng" dirty="0" err="1">
                <a:hlinkClick r:id="rId6" tooltip="The findings and interpretation of diagnostic  tests performed on patients, groups of patients, devices, and locations, and/or specimens derived from these. The report includes clinical context such as requesting and provider information, and some mix of atomic results, images, textual and coded interpretations, and formatted representation of diagnostic reports."/>
              </a:rPr>
              <a:t>DiagnosticReport</a:t>
            </a:r>
            <a:endParaRPr lang="en-US" altLang="zh-TW" u="sng" dirty="0"/>
          </a:p>
          <a:p>
            <a:pPr lvl="1"/>
            <a:r>
              <a:rPr lang="en-US" altLang="zh-TW" u="sng" dirty="0">
                <a:hlinkClick r:id="rId7" tooltip="A sample to be used for analysis."/>
              </a:rPr>
              <a:t>Specimen</a:t>
            </a:r>
            <a:endParaRPr lang="en-US" altLang="zh-TW" u="sng" dirty="0"/>
          </a:p>
          <a:p>
            <a:pPr lvl="1"/>
            <a:r>
              <a:rPr lang="en-US" altLang="zh-TW" dirty="0" err="1">
                <a:hlinkClick r:id="rId8" tooltip="Record details about the anatomical location of a specimen or body part.  This resource may be used when a coded concept does not provide the necessary detail needed for the use case."/>
              </a:rPr>
              <a:t>BodySite</a:t>
            </a:r>
            <a:endParaRPr lang="en-US" altLang="zh-TW" dirty="0"/>
          </a:p>
          <a:p>
            <a:pPr lvl="1"/>
            <a:r>
              <a:rPr lang="en-US" altLang="zh-TW" dirty="0" err="1">
                <a:hlinkClick r:id="rId9" tooltip="Representation of the content produced in a DICOM imaging study. A study comprises a set of series, each of which includes a set of Service-Object Pair Instances (SOP Instances - images or other data) acquired or produced in a common context.  A series is of only one modality (e.g. X-ray, CT, MR, ultrasound), but a study may have multiple series of different modalities."/>
              </a:rPr>
              <a:t>ImagingStudy</a:t>
            </a:r>
            <a:endParaRPr lang="en-US" altLang="zh-TW" dirty="0"/>
          </a:p>
          <a:p>
            <a:pPr lvl="1"/>
            <a:r>
              <a:rPr lang="en-US" altLang="zh-TW" dirty="0" err="1">
                <a:hlinkClick r:id="rId10" tooltip="A structured set of questions and their answers. The questions are ordered and grouped into coherent subsets, corresponding to the structure of the grouping of the questionnaire being responded to."/>
              </a:rPr>
              <a:t>QuestionnaireResponse</a:t>
            </a:r>
            <a:endParaRPr lang="en-US" altLang="zh-TW" dirty="0"/>
          </a:p>
          <a:p>
            <a:pPr lvl="1"/>
            <a:r>
              <a:rPr lang="en-US" b="1" dirty="0" smtClean="0">
                <a:hlinkClick r:id="rId11"/>
              </a:rPr>
              <a:t>MolecularSequence</a:t>
            </a:r>
            <a:endParaRPr lang="zh-TW" altLang="en-US" dirty="0"/>
          </a:p>
        </p:txBody>
      </p:sp>
      <p:sp>
        <p:nvSpPr>
          <p:cNvPr id="4" name="文字方塊 3"/>
          <p:cNvSpPr txBox="1"/>
          <p:nvPr/>
        </p:nvSpPr>
        <p:spPr>
          <a:xfrm>
            <a:off x="3203848" y="3429000"/>
            <a:ext cx="3288080" cy="430887"/>
          </a:xfrm>
          <a:prstGeom prst="rect">
            <a:avLst/>
          </a:prstGeom>
          <a:noFill/>
        </p:spPr>
        <p:txBody>
          <a:bodyPr wrap="none" rtlCol="0">
            <a:spAutoFit/>
          </a:bodyPr>
          <a:lstStyle/>
          <a:p>
            <a:r>
              <a:rPr lang="zh-TW" altLang="en-US" sz="2200" dirty="0">
                <a:solidFill>
                  <a:schemeClr val="accent6">
                    <a:lumMod val="75000"/>
                  </a:schemeClr>
                </a:solidFill>
              </a:rPr>
              <a:t>所有客觀檢驗檢查觀察值</a:t>
            </a:r>
          </a:p>
        </p:txBody>
      </p:sp>
      <p:sp>
        <p:nvSpPr>
          <p:cNvPr id="5" name="文字方塊 4"/>
          <p:cNvSpPr txBox="1"/>
          <p:nvPr/>
        </p:nvSpPr>
        <p:spPr>
          <a:xfrm>
            <a:off x="3502786" y="3861048"/>
            <a:ext cx="4525598" cy="430887"/>
          </a:xfrm>
          <a:prstGeom prst="rect">
            <a:avLst/>
          </a:prstGeom>
          <a:noFill/>
        </p:spPr>
        <p:txBody>
          <a:bodyPr wrap="none" rtlCol="0">
            <a:spAutoFit/>
          </a:bodyPr>
          <a:lstStyle/>
          <a:p>
            <a:r>
              <a:rPr lang="zh-TW" altLang="en-US" sz="2200" dirty="0">
                <a:solidFill>
                  <a:schemeClr val="accent6">
                    <a:lumMod val="75000"/>
                  </a:schemeClr>
                </a:solidFill>
              </a:rPr>
              <a:t>加上人為解釋</a:t>
            </a:r>
            <a:r>
              <a:rPr lang="en-US" altLang="zh-TW" sz="2200" dirty="0">
                <a:solidFill>
                  <a:schemeClr val="accent6">
                    <a:lumMod val="75000"/>
                  </a:schemeClr>
                </a:solidFill>
              </a:rPr>
              <a:t>/</a:t>
            </a:r>
            <a:r>
              <a:rPr lang="zh-TW" altLang="en-US" sz="2200" dirty="0">
                <a:solidFill>
                  <a:schemeClr val="accent6">
                    <a:lumMod val="75000"/>
                  </a:schemeClr>
                </a:solidFill>
              </a:rPr>
              <a:t>臆斷的檢驗檢查報告</a:t>
            </a:r>
          </a:p>
        </p:txBody>
      </p:sp>
      <p:sp>
        <p:nvSpPr>
          <p:cNvPr id="6" name="文字方塊 5"/>
          <p:cNvSpPr txBox="1"/>
          <p:nvPr/>
        </p:nvSpPr>
        <p:spPr>
          <a:xfrm>
            <a:off x="3419872" y="4941168"/>
            <a:ext cx="2626745" cy="430887"/>
          </a:xfrm>
          <a:prstGeom prst="rect">
            <a:avLst/>
          </a:prstGeom>
          <a:noFill/>
        </p:spPr>
        <p:txBody>
          <a:bodyPr wrap="none" rtlCol="0">
            <a:spAutoFit/>
          </a:bodyPr>
          <a:lstStyle/>
          <a:p>
            <a:r>
              <a:rPr lang="zh-TW" altLang="en-US" sz="2200" dirty="0">
                <a:solidFill>
                  <a:schemeClr val="accent6">
                    <a:lumMod val="75000"/>
                  </a:schemeClr>
                </a:solidFill>
              </a:rPr>
              <a:t>等義於 </a:t>
            </a:r>
            <a:r>
              <a:rPr lang="en-US" altLang="zh-TW" sz="2200" dirty="0">
                <a:solidFill>
                  <a:schemeClr val="accent6">
                    <a:lumMod val="75000"/>
                  </a:schemeClr>
                </a:solidFill>
              </a:rPr>
              <a:t>DICOM Study</a:t>
            </a:r>
            <a:endParaRPr lang="zh-TW" altLang="en-US" sz="2200" dirty="0">
              <a:solidFill>
                <a:schemeClr val="accent6">
                  <a:lumMod val="75000"/>
                </a:schemeClr>
              </a:solidFill>
            </a:endParaRPr>
          </a:p>
        </p:txBody>
      </p:sp>
      <p:sp>
        <p:nvSpPr>
          <p:cNvPr id="7" name="文字方塊 6"/>
          <p:cNvSpPr txBox="1"/>
          <p:nvPr/>
        </p:nvSpPr>
        <p:spPr>
          <a:xfrm>
            <a:off x="4427984" y="5373216"/>
            <a:ext cx="3114955" cy="430887"/>
          </a:xfrm>
          <a:prstGeom prst="rect">
            <a:avLst/>
          </a:prstGeom>
          <a:noFill/>
        </p:spPr>
        <p:txBody>
          <a:bodyPr wrap="none" rtlCol="0">
            <a:spAutoFit/>
          </a:bodyPr>
          <a:lstStyle/>
          <a:p>
            <a:r>
              <a:rPr lang="zh-TW" altLang="en-US" sz="2200" dirty="0">
                <a:solidFill>
                  <a:schemeClr val="accent6">
                    <a:lumMod val="75000"/>
                  </a:schemeClr>
                </a:solidFill>
              </a:rPr>
              <a:t>臨床問卷</a:t>
            </a:r>
            <a:r>
              <a:rPr lang="en-US" altLang="zh-TW" sz="2200" dirty="0">
                <a:solidFill>
                  <a:schemeClr val="accent6">
                    <a:lumMod val="75000"/>
                  </a:schemeClr>
                </a:solidFill>
              </a:rPr>
              <a:t>/</a:t>
            </a:r>
            <a:r>
              <a:rPr lang="zh-TW" altLang="en-US" sz="2200" dirty="0">
                <a:solidFill>
                  <a:schemeClr val="accent6">
                    <a:lumMod val="75000"/>
                  </a:schemeClr>
                </a:solidFill>
              </a:rPr>
              <a:t>量表填答結果</a:t>
            </a:r>
          </a:p>
        </p:txBody>
      </p:sp>
      <p:sp>
        <p:nvSpPr>
          <p:cNvPr id="8" name="文字方塊 7"/>
          <p:cNvSpPr txBox="1"/>
          <p:nvPr/>
        </p:nvSpPr>
        <p:spPr>
          <a:xfrm>
            <a:off x="3995936" y="2348880"/>
            <a:ext cx="1313180" cy="430887"/>
          </a:xfrm>
          <a:prstGeom prst="rect">
            <a:avLst/>
          </a:prstGeom>
          <a:noFill/>
        </p:spPr>
        <p:txBody>
          <a:bodyPr wrap="none" rtlCol="0">
            <a:spAutoFit/>
          </a:bodyPr>
          <a:lstStyle/>
          <a:p>
            <a:r>
              <a:rPr lang="zh-TW" altLang="en-US" sz="2200" dirty="0">
                <a:solidFill>
                  <a:schemeClr val="accent6">
                    <a:lumMod val="75000"/>
                  </a:schemeClr>
                </a:solidFill>
              </a:rPr>
              <a:t>所有處置</a:t>
            </a:r>
          </a:p>
        </p:txBody>
      </p:sp>
      <p:sp>
        <p:nvSpPr>
          <p:cNvPr id="9" name="文字方塊 8"/>
          <p:cNvSpPr txBox="1"/>
          <p:nvPr/>
        </p:nvSpPr>
        <p:spPr>
          <a:xfrm>
            <a:off x="3995936" y="1916832"/>
            <a:ext cx="3332964" cy="430887"/>
          </a:xfrm>
          <a:prstGeom prst="rect">
            <a:avLst/>
          </a:prstGeom>
          <a:noFill/>
        </p:spPr>
        <p:txBody>
          <a:bodyPr wrap="none" rtlCol="0">
            <a:spAutoFit/>
          </a:bodyPr>
          <a:lstStyle/>
          <a:p>
            <a:r>
              <a:rPr lang="zh-TW" altLang="en-US" sz="2200" dirty="0">
                <a:solidFill>
                  <a:schemeClr val="accent6">
                    <a:lumMod val="75000"/>
                  </a:schemeClr>
                </a:solidFill>
              </a:rPr>
              <a:t>所有症狀</a:t>
            </a:r>
            <a:r>
              <a:rPr lang="en-US" altLang="zh-TW" sz="2200" dirty="0">
                <a:solidFill>
                  <a:schemeClr val="accent6">
                    <a:lumMod val="75000"/>
                  </a:schemeClr>
                </a:solidFill>
              </a:rPr>
              <a:t>/</a:t>
            </a:r>
            <a:r>
              <a:rPr lang="zh-TW" altLang="en-US" sz="2200" dirty="0">
                <a:solidFill>
                  <a:schemeClr val="accent6">
                    <a:lumMod val="75000"/>
                  </a:schemeClr>
                </a:solidFill>
              </a:rPr>
              <a:t>主訴</a:t>
            </a:r>
            <a:r>
              <a:rPr lang="en-US" altLang="zh-TW" sz="2200" dirty="0">
                <a:solidFill>
                  <a:schemeClr val="accent6">
                    <a:lumMod val="75000"/>
                  </a:schemeClr>
                </a:solidFill>
              </a:rPr>
              <a:t>/</a:t>
            </a:r>
            <a:r>
              <a:rPr lang="zh-TW" altLang="en-US" sz="2200" dirty="0">
                <a:solidFill>
                  <a:schemeClr val="accent6">
                    <a:lumMod val="75000"/>
                  </a:schemeClr>
                </a:solidFill>
              </a:rPr>
              <a:t>臆斷</a:t>
            </a:r>
            <a:r>
              <a:rPr lang="en-US" altLang="zh-TW" sz="2200" dirty="0">
                <a:solidFill>
                  <a:schemeClr val="accent6">
                    <a:lumMod val="75000"/>
                  </a:schemeClr>
                </a:solidFill>
              </a:rPr>
              <a:t>/</a:t>
            </a:r>
            <a:r>
              <a:rPr lang="zh-TW" altLang="en-US" sz="2200" dirty="0">
                <a:solidFill>
                  <a:schemeClr val="accent6">
                    <a:lumMod val="75000"/>
                  </a:schemeClr>
                </a:solidFill>
              </a:rPr>
              <a:t>診斷</a:t>
            </a:r>
          </a:p>
        </p:txBody>
      </p:sp>
      <p:sp>
        <p:nvSpPr>
          <p:cNvPr id="10" name="文字方塊 9"/>
          <p:cNvSpPr txBox="1"/>
          <p:nvPr/>
        </p:nvSpPr>
        <p:spPr>
          <a:xfrm>
            <a:off x="3995936" y="2782089"/>
            <a:ext cx="1986441" cy="430887"/>
          </a:xfrm>
          <a:prstGeom prst="rect">
            <a:avLst/>
          </a:prstGeom>
          <a:noFill/>
        </p:spPr>
        <p:txBody>
          <a:bodyPr wrap="none" rtlCol="0">
            <a:spAutoFit/>
          </a:bodyPr>
          <a:lstStyle/>
          <a:p>
            <a:r>
              <a:rPr lang="zh-TW" altLang="en-US" sz="2200" dirty="0">
                <a:solidFill>
                  <a:schemeClr val="accent6">
                    <a:lumMod val="75000"/>
                  </a:schemeClr>
                </a:solidFill>
              </a:rPr>
              <a:t>病史</a:t>
            </a:r>
            <a:r>
              <a:rPr lang="en-US" altLang="zh-TW" sz="2200" dirty="0">
                <a:solidFill>
                  <a:schemeClr val="accent6">
                    <a:lumMod val="75000"/>
                  </a:schemeClr>
                </a:solidFill>
              </a:rPr>
              <a:t>/</a:t>
            </a:r>
            <a:r>
              <a:rPr lang="zh-TW" altLang="en-US" sz="2200" dirty="0">
                <a:solidFill>
                  <a:schemeClr val="accent6">
                    <a:lumMod val="75000"/>
                  </a:schemeClr>
                </a:solidFill>
              </a:rPr>
              <a:t>家族病史</a:t>
            </a:r>
          </a:p>
        </p:txBody>
      </p:sp>
      <p:sp>
        <p:nvSpPr>
          <p:cNvPr id="11" name="文字方塊 10"/>
          <p:cNvSpPr txBox="1"/>
          <p:nvPr/>
        </p:nvSpPr>
        <p:spPr>
          <a:xfrm>
            <a:off x="4214810" y="5786454"/>
            <a:ext cx="1313180" cy="430887"/>
          </a:xfrm>
          <a:prstGeom prst="rect">
            <a:avLst/>
          </a:prstGeom>
          <a:noFill/>
        </p:spPr>
        <p:txBody>
          <a:bodyPr wrap="none" rtlCol="0">
            <a:spAutoFit/>
          </a:bodyPr>
          <a:lstStyle/>
          <a:p>
            <a:r>
              <a:rPr lang="zh-TW" altLang="en-US" sz="2200" dirty="0" smtClean="0">
                <a:solidFill>
                  <a:schemeClr val="accent6">
                    <a:lumMod val="75000"/>
                  </a:schemeClr>
                </a:solidFill>
              </a:rPr>
              <a:t>基因序列</a:t>
            </a:r>
            <a:endParaRPr lang="zh-TW" altLang="en-US" sz="2200" dirty="0">
              <a:solidFill>
                <a:schemeClr val="accent6">
                  <a:lumMod val="75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Clinical Resources</a:t>
            </a:r>
            <a:endParaRPr lang="zh-TW" altLang="en-US" dirty="0"/>
          </a:p>
        </p:txBody>
      </p:sp>
      <p:sp>
        <p:nvSpPr>
          <p:cNvPr id="3" name="內容版面配置區 2"/>
          <p:cNvSpPr>
            <a:spLocks noGrp="1"/>
          </p:cNvSpPr>
          <p:nvPr>
            <p:ph idx="1"/>
          </p:nvPr>
        </p:nvSpPr>
        <p:spPr/>
        <p:txBody>
          <a:bodyPr>
            <a:normAutofit fontScale="92500"/>
          </a:bodyPr>
          <a:lstStyle/>
          <a:p>
            <a:r>
              <a:rPr lang="en-US" altLang="zh-TW" b="1" dirty="0"/>
              <a:t>Medications Resources:</a:t>
            </a:r>
          </a:p>
          <a:p>
            <a:pPr lvl="1"/>
            <a:r>
              <a:rPr lang="en-US" altLang="zh-TW" dirty="0" err="1">
                <a:hlinkClick r:id="rId2" tooltip="An order or request for both supply of the medication and the instructions for administration of the medication to a patient. The resource is called &quot;MedicationRequest&quot; rather than &quot;MedicationPrescription&quot; or &quot;MedicationOrder&quot; to generalize the use across inpatient and outpatient settings, including care plans, etc., and to harmonize with workflow patterns."/>
              </a:rPr>
              <a:t>MedicationRequest</a:t>
            </a:r>
            <a:endParaRPr lang="en-US" altLang="zh-TW" dirty="0"/>
          </a:p>
          <a:p>
            <a:pPr lvl="1"/>
            <a:r>
              <a:rPr lang="en-US" altLang="zh-TW" u="sng" dirty="0" err="1">
                <a:hlinkClick r:id="rId3" tooltip="Indicates that a medication product is to be or has been dispensed for a named person/patient.  This includes a description of the medication product (supply) provided and the instructions for administering the medication.  The medication dispense is the result of a pharmacy system responding to a medication order."/>
              </a:rPr>
              <a:t>MedicationDispense</a:t>
            </a:r>
            <a:endParaRPr lang="en-US" altLang="zh-TW" dirty="0"/>
          </a:p>
          <a:p>
            <a:pPr lvl="1"/>
            <a:r>
              <a:rPr lang="en-US" altLang="zh-TW" u="sng" dirty="0" err="1">
                <a:hlinkClick r:id="rId4" tooltip="Describes the event of a patient consuming or otherwise being administered a medication.  This may be as simple as swallowing a tablet or it may be a long running infusion.  Related resources tie this event to the authorizing prescription, and the specific encounter between patient and health care practitioner."/>
              </a:rPr>
              <a:t>MedicationAdministration</a:t>
            </a:r>
            <a:endParaRPr lang="en-US" altLang="zh-TW" u="sng" dirty="0"/>
          </a:p>
          <a:p>
            <a:pPr lvl="2"/>
            <a:r>
              <a:rPr lang="en-US" altLang="zh-TW" dirty="0"/>
              <a:t>Prescribe </a:t>
            </a:r>
            <a:r>
              <a:rPr lang="zh-TW" altLang="en-US" dirty="0"/>
              <a:t>開處方</a:t>
            </a:r>
            <a:r>
              <a:rPr lang="en-US" altLang="zh-TW" dirty="0"/>
              <a:t> -&gt; Dispense</a:t>
            </a:r>
            <a:r>
              <a:rPr lang="zh-TW" altLang="en-US" dirty="0"/>
              <a:t> 發藥</a:t>
            </a:r>
            <a:r>
              <a:rPr lang="en-US" altLang="zh-TW" dirty="0"/>
              <a:t> -&gt; Administer</a:t>
            </a:r>
            <a:r>
              <a:rPr lang="zh-TW" altLang="en-US" dirty="0"/>
              <a:t> 領</a:t>
            </a:r>
            <a:r>
              <a:rPr lang="en-US" altLang="zh-TW" dirty="0"/>
              <a:t>/</a:t>
            </a:r>
            <a:r>
              <a:rPr lang="zh-TW" altLang="en-US" dirty="0"/>
              <a:t>用藥</a:t>
            </a:r>
            <a:endParaRPr lang="en-US" altLang="zh-TW" u="sng" dirty="0"/>
          </a:p>
          <a:p>
            <a:pPr lvl="1"/>
            <a:r>
              <a:rPr lang="en-US" altLang="zh-TW" dirty="0" err="1">
                <a:hlinkClick r:id="rId5" tooltip="A record of a medication that is being consumed by a patient.   A MedicationStatement may indicate that the patient may be taking the medication now, or has taken the medication in the past or will be taking the medication in the future.  The source of this information can be the patient, significant other (such as a family member or spouse), or a clinician.  A common scenario where this information is captured is during the history taking process during a patient visit or stay.   The medication information may come from sources such as the patient's memory, from a prescription bottle,  or from a list of medications the patient, clinician or other party maintains &#10;&#10;The primary difference between a medication statement and a medication administration is that the medication administration has complete administration information and is based on actual administration information from the person who administered the medication.  A medication statement is often, if not always, less specific.  There is no required date/time when the medication was administered, in fact we only know that a source has reported the patient is taking this medication, where details such as time, quantity, or rate or even medication product may be incomplete or missing or less precise.  As stated earlier, the medication statement information may come from the patient's memory, from a prescription bottle or from a list of medications the patient, clinician or other party maintains.  Medication administration is more formal and is not missing detailed information."/>
              </a:rPr>
              <a:t>MedicationStatement</a:t>
            </a:r>
            <a:r>
              <a:rPr lang="en-US" altLang="zh-TW" dirty="0"/>
              <a:t>  </a:t>
            </a:r>
          </a:p>
          <a:p>
            <a:pPr lvl="1"/>
            <a:r>
              <a:rPr lang="en-US" altLang="zh-TW" dirty="0">
                <a:hlinkClick r:id="rId6" tooltip="This resource is primarily used for the identification and definition of a medication. It covers the ingredients and the packaging for a medication."/>
              </a:rPr>
              <a:t>Medication</a:t>
            </a:r>
            <a:endParaRPr lang="en-US" altLang="zh-TW" dirty="0"/>
          </a:p>
          <a:p>
            <a:pPr lvl="1"/>
            <a:r>
              <a:rPr lang="en-US" altLang="zh-TW" dirty="0">
                <a:hlinkClick r:id="rId7" tooltip="Describes the event of a patient being administered a vaccination or a record of a vaccination as reported by a patient, a clinician or another party and may include vaccine reaction information and what vaccination protocol was followed."/>
              </a:rPr>
              <a:t>Immunization</a:t>
            </a:r>
            <a:endParaRPr lang="en-US" altLang="zh-TW" dirty="0"/>
          </a:p>
          <a:p>
            <a:pPr lvl="1"/>
            <a:r>
              <a:rPr lang="en-US" altLang="zh-TW" u="sng" dirty="0" err="1">
                <a:hlinkClick r:id="rId8" tooltip="A patient's point-in-time immunization and recommendation (i.e. forecasting a patient's immunization eligibility according to a published schedule) with optional supporting justification."/>
              </a:rPr>
              <a:t>ImmunizationRecommendation</a:t>
            </a:r>
            <a:endParaRPr lang="zh-TW" altLang="en-US" dirty="0"/>
          </a:p>
        </p:txBody>
      </p:sp>
      <p:sp>
        <p:nvSpPr>
          <p:cNvPr id="4" name="文字方塊 3"/>
          <p:cNvSpPr txBox="1"/>
          <p:nvPr/>
        </p:nvSpPr>
        <p:spPr>
          <a:xfrm>
            <a:off x="4499992" y="3933056"/>
            <a:ext cx="4640438" cy="430887"/>
          </a:xfrm>
          <a:prstGeom prst="rect">
            <a:avLst/>
          </a:prstGeom>
          <a:noFill/>
        </p:spPr>
        <p:txBody>
          <a:bodyPr wrap="none" rtlCol="0">
            <a:spAutoFit/>
          </a:bodyPr>
          <a:lstStyle/>
          <a:p>
            <a:r>
              <a:rPr lang="en-US" altLang="zh-TW" sz="2200" dirty="0">
                <a:solidFill>
                  <a:schemeClr val="accent6">
                    <a:lumMod val="75000"/>
                  </a:schemeClr>
                </a:solidFill>
              </a:rPr>
              <a:t>Active Medications List/Summarization</a:t>
            </a:r>
            <a:endParaRPr lang="zh-TW" altLang="en-US" sz="22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908720"/>
            <a:ext cx="8229600" cy="1143000"/>
          </a:xfrm>
        </p:spPr>
        <p:txBody>
          <a:bodyPr>
            <a:normAutofit/>
          </a:bodyPr>
          <a:lstStyle/>
          <a:p>
            <a:r>
              <a:rPr lang="en-US" altLang="zh-TW" dirty="0"/>
              <a:t>EMR (CDA) -&gt; EHR (FHIR)</a:t>
            </a:r>
            <a:endParaRPr lang="zh-TW" altLang="en-US" dirty="0"/>
          </a:p>
        </p:txBody>
      </p:sp>
      <p:sp>
        <p:nvSpPr>
          <p:cNvPr id="4" name="圓角矩形 3"/>
          <p:cNvSpPr/>
          <p:nvPr/>
        </p:nvSpPr>
        <p:spPr>
          <a:xfrm>
            <a:off x="3635896" y="2240868"/>
            <a:ext cx="1368152" cy="504056"/>
          </a:xfrm>
          <a:prstGeom prst="roundRect">
            <a:avLst/>
          </a:prstGeom>
          <a:solidFill>
            <a:schemeClr val="accent3">
              <a:tint val="50000"/>
              <a:satMod val="30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Patient</a:t>
            </a:r>
          </a:p>
        </p:txBody>
      </p:sp>
      <p:grpSp>
        <p:nvGrpSpPr>
          <p:cNvPr id="3" name="群組 10"/>
          <p:cNvGrpSpPr/>
          <p:nvPr/>
        </p:nvGrpSpPr>
        <p:grpSpPr>
          <a:xfrm>
            <a:off x="3419872" y="3032956"/>
            <a:ext cx="2016224" cy="720080"/>
            <a:chOff x="5364088" y="2348880"/>
            <a:chExt cx="2016224" cy="720080"/>
          </a:xfrm>
        </p:grpSpPr>
        <p:sp>
          <p:nvSpPr>
            <p:cNvPr id="7" name="圓角矩形 6"/>
            <p:cNvSpPr/>
            <p:nvPr/>
          </p:nvSpPr>
          <p:spPr>
            <a:xfrm>
              <a:off x="5364088" y="2348880"/>
              <a:ext cx="1800200" cy="504056"/>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List</a:t>
              </a:r>
            </a:p>
          </p:txBody>
        </p:sp>
        <p:sp>
          <p:nvSpPr>
            <p:cNvPr id="8" name="圓角矩形 7"/>
            <p:cNvSpPr/>
            <p:nvPr/>
          </p:nvSpPr>
          <p:spPr>
            <a:xfrm>
              <a:off x="5436096" y="2420888"/>
              <a:ext cx="1800200" cy="504056"/>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List</a:t>
              </a:r>
            </a:p>
          </p:txBody>
        </p:sp>
        <p:sp>
          <p:nvSpPr>
            <p:cNvPr id="9" name="圓角矩形 8"/>
            <p:cNvSpPr/>
            <p:nvPr/>
          </p:nvSpPr>
          <p:spPr>
            <a:xfrm>
              <a:off x="5508104" y="2492896"/>
              <a:ext cx="1800200" cy="504056"/>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List</a:t>
              </a:r>
            </a:p>
          </p:txBody>
        </p:sp>
        <p:sp>
          <p:nvSpPr>
            <p:cNvPr id="10" name="圓角矩形 9"/>
            <p:cNvSpPr/>
            <p:nvPr/>
          </p:nvSpPr>
          <p:spPr>
            <a:xfrm>
              <a:off x="5580112" y="2564904"/>
              <a:ext cx="1800200" cy="504056"/>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List</a:t>
              </a:r>
            </a:p>
          </p:txBody>
        </p:sp>
      </p:grpSp>
      <p:sp>
        <p:nvSpPr>
          <p:cNvPr id="12" name="圓角矩形 11"/>
          <p:cNvSpPr/>
          <p:nvPr/>
        </p:nvSpPr>
        <p:spPr>
          <a:xfrm>
            <a:off x="179512" y="4257092"/>
            <a:ext cx="1656184" cy="576064"/>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Condition</a:t>
            </a:r>
          </a:p>
          <a:p>
            <a:pPr algn="ctr"/>
            <a:r>
              <a:rPr lang="en-US" altLang="zh-TW" dirty="0">
                <a:solidFill>
                  <a:schemeClr val="tx1"/>
                </a:solidFill>
                <a:latin typeface="微軟正黑體" pitchFamily="34" charset="-120"/>
                <a:ea typeface="微軟正黑體" pitchFamily="34" charset="-120"/>
              </a:rPr>
              <a:t>(Diagnosis)</a:t>
            </a:r>
          </a:p>
        </p:txBody>
      </p:sp>
      <p:sp>
        <p:nvSpPr>
          <p:cNvPr id="13" name="圓角矩形 12"/>
          <p:cNvSpPr/>
          <p:nvPr/>
        </p:nvSpPr>
        <p:spPr>
          <a:xfrm>
            <a:off x="1907704" y="4257092"/>
            <a:ext cx="1728192" cy="576064"/>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Medication</a:t>
            </a:r>
          </a:p>
          <a:p>
            <a:pPr algn="ctr"/>
            <a:r>
              <a:rPr lang="en-US" altLang="zh-TW" b="1" dirty="0">
                <a:solidFill>
                  <a:schemeClr val="tx1"/>
                </a:solidFill>
                <a:latin typeface="微軟正黑體" pitchFamily="34" charset="-120"/>
                <a:ea typeface="微軟正黑體" pitchFamily="34" charset="-120"/>
              </a:rPr>
              <a:t>Request</a:t>
            </a:r>
          </a:p>
        </p:txBody>
      </p:sp>
      <p:sp>
        <p:nvSpPr>
          <p:cNvPr id="14" name="圓角矩形 13"/>
          <p:cNvSpPr/>
          <p:nvPr/>
        </p:nvSpPr>
        <p:spPr>
          <a:xfrm>
            <a:off x="3707904" y="4257092"/>
            <a:ext cx="1656184" cy="576064"/>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Procedure</a:t>
            </a:r>
          </a:p>
        </p:txBody>
      </p:sp>
      <p:sp>
        <p:nvSpPr>
          <p:cNvPr id="15" name="圓角矩形 14"/>
          <p:cNvSpPr/>
          <p:nvPr/>
        </p:nvSpPr>
        <p:spPr>
          <a:xfrm>
            <a:off x="5436096" y="4257092"/>
            <a:ext cx="1800200" cy="1152128"/>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Observation</a:t>
            </a:r>
          </a:p>
          <a:p>
            <a:pPr algn="ctr"/>
            <a:r>
              <a:rPr lang="en-US" altLang="zh-TW" dirty="0">
                <a:solidFill>
                  <a:schemeClr val="tx1"/>
                </a:solidFill>
                <a:latin typeface="微軟正黑體" pitchFamily="34" charset="-120"/>
                <a:ea typeface="微軟正黑體" pitchFamily="34" charset="-120"/>
              </a:rPr>
              <a:t>(Examination Result)</a:t>
            </a:r>
          </a:p>
        </p:txBody>
      </p:sp>
      <p:cxnSp>
        <p:nvCxnSpPr>
          <p:cNvPr id="17" name="直線接點 16"/>
          <p:cNvCxnSpPr>
            <a:stCxn id="4" idx="2"/>
            <a:endCxn id="7" idx="0"/>
          </p:cNvCxnSpPr>
          <p:nvPr/>
        </p:nvCxnSpPr>
        <p:spPr>
          <a:xfrm>
            <a:off x="4319972" y="2744924"/>
            <a:ext cx="0" cy="288032"/>
          </a:xfrm>
          <a:prstGeom prst="line">
            <a:avLst/>
          </a:prstGeom>
        </p:spPr>
        <p:style>
          <a:lnRef idx="3">
            <a:schemeClr val="accent1"/>
          </a:lnRef>
          <a:fillRef idx="0">
            <a:schemeClr val="accent1"/>
          </a:fillRef>
          <a:effectRef idx="2">
            <a:schemeClr val="accent1"/>
          </a:effectRef>
          <a:fontRef idx="minor">
            <a:schemeClr val="tx1"/>
          </a:fontRef>
        </p:style>
      </p:cxnSp>
      <p:sp>
        <p:nvSpPr>
          <p:cNvPr id="20" name="圓角矩形 19"/>
          <p:cNvSpPr/>
          <p:nvPr/>
        </p:nvSpPr>
        <p:spPr>
          <a:xfrm>
            <a:off x="7308304" y="4257092"/>
            <a:ext cx="1691680" cy="1152128"/>
          </a:xfrm>
          <a:prstGeom prst="roundRect">
            <a:avLst/>
          </a:prstGeom>
          <a:gradFill flip="none"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Diagnostic</a:t>
            </a:r>
          </a:p>
          <a:p>
            <a:pPr algn="ctr"/>
            <a:r>
              <a:rPr lang="en-US" altLang="zh-TW" b="1" dirty="0">
                <a:solidFill>
                  <a:schemeClr val="tx1"/>
                </a:solidFill>
                <a:latin typeface="微軟正黑體" pitchFamily="34" charset="-120"/>
                <a:ea typeface="微軟正黑體" pitchFamily="34" charset="-120"/>
              </a:rPr>
              <a:t>Report</a:t>
            </a:r>
          </a:p>
          <a:p>
            <a:pPr algn="ctr"/>
            <a:r>
              <a:rPr lang="en-US" altLang="zh-TW" dirty="0">
                <a:solidFill>
                  <a:schemeClr val="tx1"/>
                </a:solidFill>
                <a:latin typeface="微軟正黑體" pitchFamily="34" charset="-120"/>
                <a:ea typeface="微軟正黑體" pitchFamily="34" charset="-120"/>
              </a:rPr>
              <a:t>(Imaging Report)</a:t>
            </a:r>
          </a:p>
        </p:txBody>
      </p:sp>
      <p:cxnSp>
        <p:nvCxnSpPr>
          <p:cNvPr id="22" name="直線接點 21"/>
          <p:cNvCxnSpPr>
            <a:stCxn id="10" idx="2"/>
            <a:endCxn id="14" idx="0"/>
          </p:cNvCxnSpPr>
          <p:nvPr/>
        </p:nvCxnSpPr>
        <p:spPr>
          <a:xfrm>
            <a:off x="4535996" y="3753036"/>
            <a:ext cx="0" cy="504056"/>
          </a:xfrm>
          <a:prstGeom prst="line">
            <a:avLst/>
          </a:prstGeom>
        </p:spPr>
        <p:style>
          <a:lnRef idx="3">
            <a:schemeClr val="accent1"/>
          </a:lnRef>
          <a:fillRef idx="0">
            <a:schemeClr val="accent1"/>
          </a:fillRef>
          <a:effectRef idx="2">
            <a:schemeClr val="accent1"/>
          </a:effectRef>
          <a:fontRef idx="minor">
            <a:schemeClr val="tx1"/>
          </a:fontRef>
        </p:style>
      </p:cxnSp>
      <p:cxnSp>
        <p:nvCxnSpPr>
          <p:cNvPr id="25" name="直線接點 24"/>
          <p:cNvCxnSpPr>
            <a:stCxn id="10" idx="2"/>
            <a:endCxn id="15" idx="0"/>
          </p:cNvCxnSpPr>
          <p:nvPr/>
        </p:nvCxnSpPr>
        <p:spPr>
          <a:xfrm>
            <a:off x="4535996" y="3753036"/>
            <a:ext cx="1800200" cy="504056"/>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線接點 27"/>
          <p:cNvCxnSpPr>
            <a:stCxn id="10" idx="2"/>
            <a:endCxn id="20" idx="0"/>
          </p:cNvCxnSpPr>
          <p:nvPr/>
        </p:nvCxnSpPr>
        <p:spPr>
          <a:xfrm>
            <a:off x="4535996" y="3753036"/>
            <a:ext cx="3618148" cy="504056"/>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直線接點 30"/>
          <p:cNvCxnSpPr>
            <a:stCxn id="10" idx="2"/>
            <a:endCxn id="13" idx="0"/>
          </p:cNvCxnSpPr>
          <p:nvPr/>
        </p:nvCxnSpPr>
        <p:spPr>
          <a:xfrm flipH="1">
            <a:off x="2771800" y="3753036"/>
            <a:ext cx="1764196" cy="504056"/>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線接點 33"/>
          <p:cNvCxnSpPr>
            <a:stCxn id="10" idx="2"/>
            <a:endCxn id="12" idx="0"/>
          </p:cNvCxnSpPr>
          <p:nvPr/>
        </p:nvCxnSpPr>
        <p:spPr>
          <a:xfrm flipH="1">
            <a:off x="1007604" y="3753036"/>
            <a:ext cx="3528392" cy="504056"/>
          </a:xfrm>
          <a:prstGeom prst="line">
            <a:avLst/>
          </a:prstGeom>
        </p:spPr>
        <p:style>
          <a:lnRef idx="3">
            <a:schemeClr val="accent1"/>
          </a:lnRef>
          <a:fillRef idx="0">
            <a:schemeClr val="accent1"/>
          </a:fillRef>
          <a:effectRef idx="2">
            <a:schemeClr val="accent1"/>
          </a:effectRef>
          <a:fontRef idx="minor">
            <a:schemeClr val="tx1"/>
          </a:fontRef>
        </p:style>
      </p:cxnSp>
      <p:sp>
        <p:nvSpPr>
          <p:cNvPr id="37" name="圓角矩形 36"/>
          <p:cNvSpPr/>
          <p:nvPr/>
        </p:nvSpPr>
        <p:spPr>
          <a:xfrm>
            <a:off x="1907704" y="5049180"/>
            <a:ext cx="1728192" cy="504056"/>
          </a:xfrm>
          <a:prstGeom prst="roundRect">
            <a:avLst/>
          </a:prstGeom>
          <a:solidFill>
            <a:schemeClr val="dk1">
              <a:tint val="50000"/>
              <a:satMod val="30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Medication</a:t>
            </a:r>
          </a:p>
        </p:txBody>
      </p:sp>
      <p:sp>
        <p:nvSpPr>
          <p:cNvPr id="40" name="圓角矩形 39"/>
          <p:cNvSpPr/>
          <p:nvPr/>
        </p:nvSpPr>
        <p:spPr>
          <a:xfrm>
            <a:off x="5436096" y="5769316"/>
            <a:ext cx="1800200" cy="504000"/>
          </a:xfrm>
          <a:prstGeom prst="roundRect">
            <a:avLst/>
          </a:prstGeom>
          <a:solidFill>
            <a:schemeClr val="dk1">
              <a:tint val="50000"/>
              <a:satMod val="30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Specimen</a:t>
            </a:r>
          </a:p>
        </p:txBody>
      </p:sp>
      <p:sp>
        <p:nvSpPr>
          <p:cNvPr id="42" name="圓角矩形 41"/>
          <p:cNvSpPr/>
          <p:nvPr/>
        </p:nvSpPr>
        <p:spPr>
          <a:xfrm>
            <a:off x="7308304" y="5769316"/>
            <a:ext cx="1691680" cy="504000"/>
          </a:xfrm>
          <a:prstGeom prst="roundRect">
            <a:avLst/>
          </a:prstGeom>
          <a:gradFill flip="none" rotWithShape="1">
            <a:gsLst>
              <a:gs pos="0">
                <a:schemeClr val="dk1">
                  <a:tint val="50000"/>
                  <a:satMod val="300000"/>
                </a:schemeClr>
              </a:gs>
              <a:gs pos="35000">
                <a:schemeClr val="dk1">
                  <a:tint val="37000"/>
                  <a:satMod val="300000"/>
                </a:schemeClr>
              </a:gs>
              <a:gs pos="100000">
                <a:schemeClr val="dk1">
                  <a:tint val="15000"/>
                  <a:satMod val="350000"/>
                </a:schemeClr>
              </a:gs>
            </a:gsLst>
            <a:lin ang="0" scaled="1"/>
            <a:tileRect/>
          </a:gra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Imaging</a:t>
            </a:r>
          </a:p>
          <a:p>
            <a:pPr algn="ctr"/>
            <a:r>
              <a:rPr lang="en-US" altLang="zh-TW" b="1" dirty="0">
                <a:solidFill>
                  <a:schemeClr val="tx1"/>
                </a:solidFill>
                <a:latin typeface="微軟正黑體" pitchFamily="34" charset="-120"/>
                <a:ea typeface="微軟正黑體" pitchFamily="34" charset="-120"/>
              </a:rPr>
              <a:t>Study</a:t>
            </a:r>
          </a:p>
        </p:txBody>
      </p:sp>
      <p:sp>
        <p:nvSpPr>
          <p:cNvPr id="45" name="圓角矩形 44"/>
          <p:cNvSpPr/>
          <p:nvPr/>
        </p:nvSpPr>
        <p:spPr>
          <a:xfrm>
            <a:off x="3707904" y="5049180"/>
            <a:ext cx="1656184" cy="504056"/>
          </a:xfrm>
          <a:prstGeom prst="roundRect">
            <a:avLst/>
          </a:prstGeom>
          <a:solidFill>
            <a:schemeClr val="dk1">
              <a:tint val="50000"/>
              <a:satMod val="30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Encounter</a:t>
            </a:r>
          </a:p>
        </p:txBody>
      </p:sp>
      <p:cxnSp>
        <p:nvCxnSpPr>
          <p:cNvPr id="46" name="直線接點 45"/>
          <p:cNvCxnSpPr>
            <a:stCxn id="14" idx="2"/>
            <a:endCxn id="45" idx="0"/>
          </p:cNvCxnSpPr>
          <p:nvPr/>
        </p:nvCxnSpPr>
        <p:spPr>
          <a:xfrm>
            <a:off x="4535996" y="4833156"/>
            <a:ext cx="0" cy="216024"/>
          </a:xfrm>
          <a:prstGeom prst="line">
            <a:avLst/>
          </a:prstGeom>
        </p:spPr>
        <p:style>
          <a:lnRef idx="3">
            <a:schemeClr val="accent1"/>
          </a:lnRef>
          <a:fillRef idx="0">
            <a:schemeClr val="accent1"/>
          </a:fillRef>
          <a:effectRef idx="2">
            <a:schemeClr val="accent1"/>
          </a:effectRef>
          <a:fontRef idx="minor">
            <a:schemeClr val="tx1"/>
          </a:fontRef>
        </p:style>
      </p:cxnSp>
      <p:cxnSp>
        <p:nvCxnSpPr>
          <p:cNvPr id="49" name="直線接點 48"/>
          <p:cNvCxnSpPr>
            <a:stCxn id="13" idx="2"/>
            <a:endCxn id="37" idx="0"/>
          </p:cNvCxnSpPr>
          <p:nvPr/>
        </p:nvCxnSpPr>
        <p:spPr>
          <a:xfrm>
            <a:off x="2771800" y="4833156"/>
            <a:ext cx="0" cy="21602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直線接點 51"/>
          <p:cNvCxnSpPr>
            <a:stCxn id="12" idx="2"/>
            <a:endCxn id="57" idx="0"/>
          </p:cNvCxnSpPr>
          <p:nvPr/>
        </p:nvCxnSpPr>
        <p:spPr>
          <a:xfrm>
            <a:off x="1007604" y="4833156"/>
            <a:ext cx="0" cy="216024"/>
          </a:xfrm>
          <a:prstGeom prst="line">
            <a:avLst/>
          </a:prstGeom>
        </p:spPr>
        <p:style>
          <a:lnRef idx="3">
            <a:schemeClr val="accent1"/>
          </a:lnRef>
          <a:fillRef idx="0">
            <a:schemeClr val="accent1"/>
          </a:fillRef>
          <a:effectRef idx="2">
            <a:schemeClr val="accent1"/>
          </a:effectRef>
          <a:fontRef idx="minor">
            <a:schemeClr val="tx1"/>
          </a:fontRef>
        </p:style>
      </p:cxnSp>
      <p:sp>
        <p:nvSpPr>
          <p:cNvPr id="57" name="圓角矩形 56"/>
          <p:cNvSpPr/>
          <p:nvPr/>
        </p:nvSpPr>
        <p:spPr>
          <a:xfrm>
            <a:off x="179512" y="5049180"/>
            <a:ext cx="1656184" cy="504056"/>
          </a:xfrm>
          <a:prstGeom prst="roundRect">
            <a:avLst/>
          </a:prstGeom>
          <a:solidFill>
            <a:schemeClr val="dk1">
              <a:tint val="50000"/>
              <a:satMod val="30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altLang="zh-TW" b="1" dirty="0">
                <a:solidFill>
                  <a:schemeClr val="tx1"/>
                </a:solidFill>
                <a:latin typeface="微軟正黑體" pitchFamily="34" charset="-120"/>
                <a:ea typeface="微軟正黑體" pitchFamily="34" charset="-120"/>
              </a:rPr>
              <a:t>Encounter</a:t>
            </a:r>
          </a:p>
        </p:txBody>
      </p:sp>
      <p:cxnSp>
        <p:nvCxnSpPr>
          <p:cNvPr id="59" name="直線接點 58"/>
          <p:cNvCxnSpPr>
            <a:stCxn id="15" idx="2"/>
            <a:endCxn id="40" idx="0"/>
          </p:cNvCxnSpPr>
          <p:nvPr/>
        </p:nvCxnSpPr>
        <p:spPr>
          <a:xfrm>
            <a:off x="6336196" y="5409220"/>
            <a:ext cx="0" cy="360096"/>
          </a:xfrm>
          <a:prstGeom prst="line">
            <a:avLst/>
          </a:prstGeom>
        </p:spPr>
        <p:style>
          <a:lnRef idx="3">
            <a:schemeClr val="accent1"/>
          </a:lnRef>
          <a:fillRef idx="0">
            <a:schemeClr val="accent1"/>
          </a:fillRef>
          <a:effectRef idx="2">
            <a:schemeClr val="accent1"/>
          </a:effectRef>
          <a:fontRef idx="minor">
            <a:schemeClr val="tx1"/>
          </a:fontRef>
        </p:style>
      </p:cxnSp>
      <p:cxnSp>
        <p:nvCxnSpPr>
          <p:cNvPr id="62" name="直線接點 61"/>
          <p:cNvCxnSpPr>
            <a:stCxn id="20" idx="2"/>
            <a:endCxn id="42" idx="0"/>
          </p:cNvCxnSpPr>
          <p:nvPr/>
        </p:nvCxnSpPr>
        <p:spPr>
          <a:xfrm>
            <a:off x="8154144" y="5409220"/>
            <a:ext cx="0" cy="360096"/>
          </a:xfrm>
          <a:prstGeom prst="line">
            <a:avLst/>
          </a:prstGeom>
        </p:spPr>
        <p:style>
          <a:lnRef idx="3">
            <a:schemeClr val="accent1"/>
          </a:lnRef>
          <a:fillRef idx="0">
            <a:schemeClr val="accent1"/>
          </a:fillRef>
          <a:effectRef idx="2">
            <a:schemeClr val="accent1"/>
          </a:effectRef>
          <a:fontRef idx="minor">
            <a:schemeClr val="tx1"/>
          </a:fontRef>
        </p:style>
      </p:cxnSp>
      <p:sp>
        <p:nvSpPr>
          <p:cNvPr id="30" name="文字方塊 29"/>
          <p:cNvSpPr txBox="1"/>
          <p:nvPr/>
        </p:nvSpPr>
        <p:spPr>
          <a:xfrm>
            <a:off x="142844" y="1898204"/>
            <a:ext cx="3273653" cy="1785104"/>
          </a:xfrm>
          <a:prstGeom prst="rect">
            <a:avLst/>
          </a:prstGeom>
          <a:noFill/>
        </p:spPr>
        <p:txBody>
          <a:bodyPr wrap="none" rtlCol="0">
            <a:spAutoFit/>
          </a:bodyPr>
          <a:lstStyle/>
          <a:p>
            <a:r>
              <a:rPr lang="zh-TW" altLang="en-US" sz="2200" b="1" dirty="0"/>
              <a:t>電子病歷資料來源：</a:t>
            </a:r>
            <a:endParaRPr lang="en-US" altLang="zh-TW" sz="2200" b="1" dirty="0"/>
          </a:p>
          <a:p>
            <a:r>
              <a:rPr lang="zh-TW" altLang="en-US" sz="2200" b="1" dirty="0"/>
              <a:t>  </a:t>
            </a:r>
            <a:r>
              <a:rPr lang="en-US" altLang="zh-TW" sz="2200" b="1" dirty="0"/>
              <a:t>1.</a:t>
            </a:r>
            <a:r>
              <a:rPr lang="zh-TW" altLang="en-US" sz="2200" b="1" dirty="0"/>
              <a:t>醫學影像報告</a:t>
            </a:r>
            <a:endParaRPr lang="en-US" altLang="zh-TW" sz="2200" b="1" dirty="0"/>
          </a:p>
          <a:p>
            <a:r>
              <a:rPr lang="zh-TW" altLang="en-US" sz="2200" b="1" dirty="0"/>
              <a:t>  </a:t>
            </a:r>
            <a:r>
              <a:rPr lang="en-US" altLang="zh-TW" sz="2200" b="1" dirty="0"/>
              <a:t>2.</a:t>
            </a:r>
            <a:r>
              <a:rPr lang="zh-TW" altLang="en-US" sz="2200" b="1" dirty="0"/>
              <a:t>出院病摘</a:t>
            </a:r>
            <a:endParaRPr lang="en-US" altLang="zh-TW" sz="2200" b="1" dirty="0"/>
          </a:p>
          <a:p>
            <a:r>
              <a:rPr lang="zh-TW" altLang="en-US" sz="2200" b="1" dirty="0"/>
              <a:t>  </a:t>
            </a:r>
            <a:r>
              <a:rPr lang="en-US" altLang="zh-TW" sz="2200" b="1" dirty="0"/>
              <a:t>3.</a:t>
            </a:r>
            <a:r>
              <a:rPr lang="zh-TW" altLang="en-US" sz="2200" b="1" dirty="0"/>
              <a:t>檢驗報告</a:t>
            </a:r>
            <a:endParaRPr lang="en-US" altLang="zh-TW" sz="2200" b="1" dirty="0"/>
          </a:p>
          <a:p>
            <a:r>
              <a:rPr lang="zh-TW" altLang="en-US" sz="2200" b="1" dirty="0"/>
              <a:t>  </a:t>
            </a:r>
            <a:r>
              <a:rPr lang="en-US" altLang="zh-TW" sz="2200" b="1" dirty="0"/>
              <a:t>4.</a:t>
            </a:r>
            <a:r>
              <a:rPr lang="zh-TW" altLang="en-US" sz="2200" b="1" dirty="0"/>
              <a:t>門診病歷</a:t>
            </a:r>
            <a:r>
              <a:rPr lang="en-US" altLang="zh-TW" sz="2200" b="1" dirty="0"/>
              <a:t>(</a:t>
            </a:r>
            <a:r>
              <a:rPr lang="zh-TW" altLang="en-US" sz="2200" b="1" dirty="0"/>
              <a:t>含門診用藥</a:t>
            </a:r>
            <a:r>
              <a:rPr lang="en-US" altLang="zh-TW" sz="2200" b="1" dirty="0"/>
              <a:t>)</a:t>
            </a:r>
            <a:endParaRPr lang="zh-TW" altLang="en-US" sz="2200" b="1" dirty="0"/>
          </a:p>
        </p:txBody>
      </p:sp>
      <p:sp>
        <p:nvSpPr>
          <p:cNvPr id="32" name="文字方塊 31"/>
          <p:cNvSpPr txBox="1"/>
          <p:nvPr/>
        </p:nvSpPr>
        <p:spPr>
          <a:xfrm>
            <a:off x="2771800" y="260648"/>
            <a:ext cx="3647345" cy="707886"/>
          </a:xfrm>
          <a:prstGeom prst="rect">
            <a:avLst/>
          </a:prstGeom>
          <a:noFill/>
        </p:spPr>
        <p:txBody>
          <a:bodyPr wrap="none" rtlCol="0">
            <a:spAutoFit/>
          </a:bodyPr>
          <a:lstStyle/>
          <a:p>
            <a:r>
              <a:rPr lang="en-US" altLang="zh-TW" sz="4000" b="1" dirty="0"/>
              <a:t>Clinical Scenario</a:t>
            </a:r>
            <a:endParaRPr lang="zh-TW" altLang="en-US" sz="4000" b="1" dirty="0"/>
          </a:p>
        </p:txBody>
      </p:sp>
    </p:spTree>
    <p:extLst>
      <p:ext uri="{BB962C8B-B14F-4D97-AF65-F5344CB8AC3E}">
        <p14:creationId xmlns:p14="http://schemas.microsoft.com/office/powerpoint/2010/main" val="16658442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大綱</a:t>
            </a:r>
          </a:p>
        </p:txBody>
      </p:sp>
      <p:sp>
        <p:nvSpPr>
          <p:cNvPr id="3" name="內容版面配置區 2"/>
          <p:cNvSpPr>
            <a:spLocks noGrp="1"/>
          </p:cNvSpPr>
          <p:nvPr>
            <p:ph idx="1"/>
          </p:nvPr>
        </p:nvSpPr>
        <p:spPr/>
        <p:txBody>
          <a:bodyPr>
            <a:normAutofit/>
          </a:bodyPr>
          <a:lstStyle/>
          <a:p>
            <a:r>
              <a:rPr lang="en-US" altLang="zh-TW" dirty="0" smtClean="0"/>
              <a:t>Restful API- </a:t>
            </a:r>
            <a:r>
              <a:rPr lang="zh-TW" altLang="en-US" dirty="0" smtClean="0"/>
              <a:t>以 </a:t>
            </a:r>
            <a:r>
              <a:rPr lang="en-US" altLang="zh-TW" dirty="0" smtClean="0"/>
              <a:t>FHIR</a:t>
            </a:r>
            <a:r>
              <a:rPr lang="zh-TW" altLang="en-US" dirty="0" smtClean="0"/>
              <a:t> </a:t>
            </a:r>
            <a:r>
              <a:rPr lang="en-US" altLang="zh-TW" dirty="0" smtClean="0"/>
              <a:t>API</a:t>
            </a:r>
            <a:r>
              <a:rPr lang="zh-TW" altLang="en-US" dirty="0" smtClean="0"/>
              <a:t> </a:t>
            </a:r>
            <a:r>
              <a:rPr lang="zh-TW" altLang="en-US" dirty="0"/>
              <a:t>為</a:t>
            </a:r>
            <a:r>
              <a:rPr lang="zh-TW" altLang="en-US" dirty="0" smtClean="0"/>
              <a:t>例</a:t>
            </a:r>
            <a:endParaRPr lang="en-US" altLang="zh-TW" dirty="0" smtClean="0"/>
          </a:p>
          <a:p>
            <a:r>
              <a:rPr lang="en-US" altLang="zh-TW" dirty="0" smtClean="0"/>
              <a:t>Restful API </a:t>
            </a:r>
            <a:r>
              <a:rPr lang="zh-TW" altLang="en-US" dirty="0" smtClean="0"/>
              <a:t>的安全議題</a:t>
            </a:r>
            <a:endParaRPr lang="en-US" altLang="zh-TW" dirty="0"/>
          </a:p>
          <a:p>
            <a:r>
              <a:rPr lang="en-US" altLang="zh-TW" dirty="0" smtClean="0"/>
              <a:t>FHIR </a:t>
            </a:r>
            <a:r>
              <a:rPr lang="zh-TW" altLang="en-US" dirty="0" smtClean="0"/>
              <a:t>安全規範</a:t>
            </a:r>
            <a:endParaRPr lang="en-US" altLang="zh-TW" dirty="0" smtClean="0"/>
          </a:p>
          <a:p>
            <a:endParaRPr lang="en-US" altLang="zh-TW" dirty="0"/>
          </a:p>
          <a:p>
            <a:endParaRPr lang="zh-TW" altLang="en-US" dirty="0"/>
          </a:p>
        </p:txBody>
      </p:sp>
    </p:spTree>
    <p:extLst>
      <p:ext uri="{BB962C8B-B14F-4D97-AF65-F5344CB8AC3E}">
        <p14:creationId xmlns:p14="http://schemas.microsoft.com/office/powerpoint/2010/main" val="33102435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Care Resources</a:t>
            </a:r>
            <a:endParaRPr lang="zh-TW" altLang="en-US" dirty="0"/>
          </a:p>
        </p:txBody>
      </p:sp>
      <p:sp>
        <p:nvSpPr>
          <p:cNvPr id="3" name="內容版面配置區 2"/>
          <p:cNvSpPr>
            <a:spLocks noGrp="1"/>
          </p:cNvSpPr>
          <p:nvPr>
            <p:ph idx="1"/>
          </p:nvPr>
        </p:nvSpPr>
        <p:spPr/>
        <p:txBody>
          <a:bodyPr/>
          <a:lstStyle/>
          <a:p>
            <a:r>
              <a:rPr lang="en-US" altLang="zh-TW" b="1" dirty="0"/>
              <a:t>Care Provision Resources:</a:t>
            </a:r>
          </a:p>
          <a:p>
            <a:pPr lvl="1"/>
            <a:r>
              <a:rPr lang="en-US" altLang="zh-TW" u="sng" dirty="0" err="1">
                <a:hlinkClick r:id="rId2" tooltip="Describes the intention of how one or more practitioners intend to deliver care for a particular patient, group or community for a period of time, possibly limited to care for a specific condition or set of conditions."/>
              </a:rPr>
              <a:t>CarePlan</a:t>
            </a:r>
            <a:endParaRPr lang="en-US" altLang="zh-TW" u="sng" dirty="0"/>
          </a:p>
          <a:p>
            <a:pPr lvl="1"/>
            <a:r>
              <a:rPr lang="en-US" altLang="zh-TW" dirty="0" err="1">
                <a:hlinkClick r:id="rId3" tooltip="The Care Team includes all the people and organizations who plan to participate in the coordination and delivery of care for a patient."/>
              </a:rPr>
              <a:t>CareTeam</a:t>
            </a:r>
            <a:endParaRPr lang="en-US" altLang="zh-TW" dirty="0"/>
          </a:p>
          <a:p>
            <a:pPr lvl="1"/>
            <a:r>
              <a:rPr lang="en-US" altLang="zh-TW" u="sng" dirty="0">
                <a:hlinkClick r:id="rId4" tooltip="Describes the intended objective(s) for a patient, group or organization care, for example, weight loss, restoring an activity of daily living, obtaining herd immunity via immunization, meeting a process improvement objective, etc."/>
              </a:rPr>
              <a:t>Goal</a:t>
            </a:r>
            <a:endParaRPr lang="en-US" altLang="zh-TW" u="sng" dirty="0"/>
          </a:p>
          <a:p>
            <a:pPr lvl="1"/>
            <a:r>
              <a:rPr lang="en-US" altLang="zh-TW" dirty="0" err="1">
                <a:hlinkClick r:id="rId5" tooltip="Used to record and send details about a request for referral service or transfer of a patient to the care of another provider or provider organization."/>
              </a:rPr>
              <a:t>ReferralRequest</a:t>
            </a:r>
            <a:endParaRPr lang="en-US" altLang="zh-TW" dirty="0"/>
          </a:p>
          <a:p>
            <a:pPr lvl="1"/>
            <a:r>
              <a:rPr lang="en-US" altLang="zh-TW" dirty="0" err="1">
                <a:hlinkClick r:id="rId6" tooltip="A record of a request for diagnostic investigations, treatments, or operations to be performed."/>
              </a:rPr>
              <a:t>ProcedureRequest</a:t>
            </a:r>
            <a:endParaRPr lang="en-US" altLang="zh-TW" dirty="0"/>
          </a:p>
          <a:p>
            <a:pPr lvl="1"/>
            <a:r>
              <a:rPr lang="en-US" altLang="zh-TW" u="sng" dirty="0" err="1">
                <a:hlinkClick r:id="rId7" tooltip="A request to supply a diet, formula feeding (enteral) or oral nutritional supplement to a patient/resident."/>
              </a:rPr>
              <a:t>NutritionOrder</a:t>
            </a:r>
            <a:endParaRPr lang="en-US" altLang="zh-TW" u="sng" dirty="0"/>
          </a:p>
          <a:p>
            <a:pPr lvl="1"/>
            <a:r>
              <a:rPr lang="en-US" altLang="zh-TW" u="sng" dirty="0" err="1">
                <a:hlinkClick r:id="rId8" tooltip="An assessment of the likely outcome(s) for a patient or other subject as well as the likelihood of each outcome."/>
              </a:rPr>
              <a:t>RiskAssessment</a:t>
            </a:r>
            <a:endParaRPr lang="zh-TW" altLang="en-US" dirty="0"/>
          </a:p>
        </p:txBody>
      </p:sp>
      <p:sp>
        <p:nvSpPr>
          <p:cNvPr id="4" name="文字方塊 3"/>
          <p:cNvSpPr txBox="1"/>
          <p:nvPr/>
        </p:nvSpPr>
        <p:spPr>
          <a:xfrm>
            <a:off x="3059832" y="2204864"/>
            <a:ext cx="1313180" cy="430887"/>
          </a:xfrm>
          <a:prstGeom prst="rect">
            <a:avLst/>
          </a:prstGeom>
          <a:noFill/>
        </p:spPr>
        <p:txBody>
          <a:bodyPr wrap="none" rtlCol="0">
            <a:spAutoFit/>
          </a:bodyPr>
          <a:lstStyle/>
          <a:p>
            <a:r>
              <a:rPr lang="zh-TW" altLang="en-US" sz="2200" dirty="0">
                <a:solidFill>
                  <a:schemeClr val="accent6">
                    <a:lumMod val="75000"/>
                  </a:schemeClr>
                </a:solidFill>
              </a:rPr>
              <a:t>照護計畫</a:t>
            </a:r>
          </a:p>
        </p:txBody>
      </p:sp>
      <p:sp>
        <p:nvSpPr>
          <p:cNvPr id="5" name="文字方塊 4"/>
          <p:cNvSpPr txBox="1"/>
          <p:nvPr/>
        </p:nvSpPr>
        <p:spPr>
          <a:xfrm>
            <a:off x="3059832" y="2708920"/>
            <a:ext cx="1313180" cy="430887"/>
          </a:xfrm>
          <a:prstGeom prst="rect">
            <a:avLst/>
          </a:prstGeom>
          <a:noFill/>
        </p:spPr>
        <p:txBody>
          <a:bodyPr wrap="none" rtlCol="0">
            <a:spAutoFit/>
          </a:bodyPr>
          <a:lstStyle/>
          <a:p>
            <a:r>
              <a:rPr lang="zh-TW" altLang="en-US" sz="2200" dirty="0">
                <a:solidFill>
                  <a:schemeClr val="accent6">
                    <a:lumMod val="75000"/>
                  </a:schemeClr>
                </a:solidFill>
              </a:rPr>
              <a:t>照護團隊</a:t>
            </a:r>
          </a:p>
        </p:txBody>
      </p:sp>
      <p:sp>
        <p:nvSpPr>
          <p:cNvPr id="6" name="文字方塊 5"/>
          <p:cNvSpPr txBox="1"/>
          <p:nvPr/>
        </p:nvSpPr>
        <p:spPr>
          <a:xfrm>
            <a:off x="3059832" y="3212976"/>
            <a:ext cx="1313180" cy="430887"/>
          </a:xfrm>
          <a:prstGeom prst="rect">
            <a:avLst/>
          </a:prstGeom>
          <a:noFill/>
        </p:spPr>
        <p:txBody>
          <a:bodyPr wrap="none" rtlCol="0">
            <a:spAutoFit/>
          </a:bodyPr>
          <a:lstStyle/>
          <a:p>
            <a:r>
              <a:rPr lang="zh-TW" altLang="en-US" sz="2200" dirty="0">
                <a:solidFill>
                  <a:schemeClr val="accent6">
                    <a:lumMod val="75000"/>
                  </a:schemeClr>
                </a:solidFill>
              </a:rPr>
              <a:t>照護目標</a:t>
            </a:r>
          </a:p>
        </p:txBody>
      </p:sp>
      <p:sp>
        <p:nvSpPr>
          <p:cNvPr id="7" name="文字方塊 6"/>
          <p:cNvSpPr txBox="1"/>
          <p:nvPr/>
        </p:nvSpPr>
        <p:spPr>
          <a:xfrm>
            <a:off x="3851920" y="3789040"/>
            <a:ext cx="1313180" cy="430887"/>
          </a:xfrm>
          <a:prstGeom prst="rect">
            <a:avLst/>
          </a:prstGeom>
          <a:noFill/>
        </p:spPr>
        <p:txBody>
          <a:bodyPr wrap="none" rtlCol="0">
            <a:spAutoFit/>
          </a:bodyPr>
          <a:lstStyle/>
          <a:p>
            <a:r>
              <a:rPr lang="zh-TW" altLang="en-US" sz="2200" dirty="0">
                <a:solidFill>
                  <a:schemeClr val="accent6">
                    <a:lumMod val="75000"/>
                  </a:schemeClr>
                </a:solidFill>
              </a:rPr>
              <a:t>轉診請求</a:t>
            </a:r>
          </a:p>
        </p:txBody>
      </p:sp>
      <p:sp>
        <p:nvSpPr>
          <p:cNvPr id="8" name="文字方塊 7"/>
          <p:cNvSpPr txBox="1"/>
          <p:nvPr/>
        </p:nvSpPr>
        <p:spPr>
          <a:xfrm>
            <a:off x="4283968" y="4293096"/>
            <a:ext cx="1313180" cy="430887"/>
          </a:xfrm>
          <a:prstGeom prst="rect">
            <a:avLst/>
          </a:prstGeom>
          <a:noFill/>
        </p:spPr>
        <p:txBody>
          <a:bodyPr wrap="none" rtlCol="0">
            <a:spAutoFit/>
          </a:bodyPr>
          <a:lstStyle/>
          <a:p>
            <a:r>
              <a:rPr lang="zh-TW" altLang="en-US" sz="2200" dirty="0">
                <a:solidFill>
                  <a:schemeClr val="accent6">
                    <a:lumMod val="75000"/>
                  </a:schemeClr>
                </a:solidFill>
              </a:rPr>
              <a:t>處置請求</a:t>
            </a:r>
          </a:p>
        </p:txBody>
      </p:sp>
      <p:sp>
        <p:nvSpPr>
          <p:cNvPr id="9" name="文字方塊 8"/>
          <p:cNvSpPr txBox="1"/>
          <p:nvPr/>
        </p:nvSpPr>
        <p:spPr>
          <a:xfrm>
            <a:off x="3995936" y="4797152"/>
            <a:ext cx="1313180" cy="430887"/>
          </a:xfrm>
          <a:prstGeom prst="rect">
            <a:avLst/>
          </a:prstGeom>
          <a:noFill/>
        </p:spPr>
        <p:txBody>
          <a:bodyPr wrap="none" rtlCol="0">
            <a:spAutoFit/>
          </a:bodyPr>
          <a:lstStyle/>
          <a:p>
            <a:r>
              <a:rPr lang="zh-TW" altLang="en-US" sz="2200" dirty="0">
                <a:solidFill>
                  <a:schemeClr val="accent6">
                    <a:lumMod val="75000"/>
                  </a:schemeClr>
                </a:solidFill>
              </a:rPr>
              <a:t>營養醫囑</a:t>
            </a:r>
          </a:p>
        </p:txBody>
      </p:sp>
      <p:sp>
        <p:nvSpPr>
          <p:cNvPr id="10" name="文字方塊 9"/>
          <p:cNvSpPr txBox="1"/>
          <p:nvPr/>
        </p:nvSpPr>
        <p:spPr>
          <a:xfrm>
            <a:off x="3995936" y="5301208"/>
            <a:ext cx="1313180" cy="430887"/>
          </a:xfrm>
          <a:prstGeom prst="rect">
            <a:avLst/>
          </a:prstGeom>
          <a:noFill/>
        </p:spPr>
        <p:txBody>
          <a:bodyPr wrap="none" rtlCol="0">
            <a:spAutoFit/>
          </a:bodyPr>
          <a:lstStyle/>
          <a:p>
            <a:r>
              <a:rPr lang="zh-TW" altLang="en-US" sz="2200" dirty="0">
                <a:solidFill>
                  <a:schemeClr val="accent6">
                    <a:lumMod val="75000"/>
                  </a:schemeClr>
                </a:solidFill>
              </a:rPr>
              <a:t>風險評估</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Base Resource</a:t>
            </a:r>
            <a:endParaRPr lang="zh-TW" altLang="en-US" dirty="0"/>
          </a:p>
        </p:txBody>
      </p:sp>
      <p:sp>
        <p:nvSpPr>
          <p:cNvPr id="3" name="內容版面配置區 2"/>
          <p:cNvSpPr>
            <a:spLocks noGrp="1"/>
          </p:cNvSpPr>
          <p:nvPr>
            <p:ph idx="1"/>
          </p:nvPr>
        </p:nvSpPr>
        <p:spPr/>
        <p:txBody>
          <a:bodyPr>
            <a:normAutofit fontScale="92500" lnSpcReduction="20000"/>
          </a:bodyPr>
          <a:lstStyle/>
          <a:p>
            <a:r>
              <a:rPr lang="en-US" altLang="zh-TW" b="1" dirty="0"/>
              <a:t>Individuals Resources:</a:t>
            </a:r>
          </a:p>
          <a:p>
            <a:pPr lvl="1"/>
            <a:r>
              <a:rPr lang="en-US" altLang="zh-TW" dirty="0">
                <a:hlinkClick r:id="rId2" tooltip="Demographics and administrative information about a person independent of a specific health-related context."/>
              </a:rPr>
              <a:t>Person</a:t>
            </a:r>
            <a:endParaRPr lang="en-US" altLang="zh-TW" dirty="0"/>
          </a:p>
          <a:p>
            <a:pPr lvl="1"/>
            <a:r>
              <a:rPr lang="en-US" altLang="zh-TW" dirty="0" err="1">
                <a:hlinkClick r:id="rId3" tooltip="Information about a person that is involved in the care for a patient, but who is not the target of healthcare, nor has a formal responsibility in the care process."/>
              </a:rPr>
              <a:t>RelatedPerson</a:t>
            </a:r>
            <a:endParaRPr lang="en-US" altLang="zh-TW" dirty="0"/>
          </a:p>
          <a:p>
            <a:pPr lvl="1"/>
            <a:r>
              <a:rPr lang="en-US" altLang="zh-TW" u="sng" dirty="0" err="1">
                <a:hlinkClick r:id="rId4" tooltip="A specific set of Roles/Locations/specialties/services that a practitioner may perform at an organization for a period of time."/>
              </a:rPr>
              <a:t>PractitionerRole</a:t>
            </a:r>
            <a:endParaRPr lang="en-US" altLang="zh-TW" u="sng" dirty="0"/>
          </a:p>
          <a:p>
            <a:pPr lvl="1"/>
            <a:r>
              <a:rPr lang="en-US" altLang="zh-TW" dirty="0">
                <a:hlinkClick r:id="rId5" tooltip="Represents a defined collection of entities that may be discussed or acted upon collectively but which are not expected to act collectively and are not formally or legally recognized; i.e. a collection of entities that isn't an Organization."/>
              </a:rPr>
              <a:t>Group</a:t>
            </a:r>
            <a:endParaRPr lang="en-US" altLang="zh-TW" u="sng" dirty="0"/>
          </a:p>
          <a:p>
            <a:r>
              <a:rPr lang="en-US" altLang="zh-TW" b="1" dirty="0"/>
              <a:t>Entities Resources:</a:t>
            </a:r>
          </a:p>
          <a:p>
            <a:pPr lvl="1"/>
            <a:r>
              <a:rPr lang="en-US" altLang="zh-TW" dirty="0">
                <a:hlinkClick r:id="rId6" tooltip="Details and position information for a physical place where services are provided  and resources and participants may be stored, found, contained or accommodated."/>
              </a:rPr>
              <a:t>Location</a:t>
            </a:r>
            <a:endParaRPr lang="en-US" altLang="zh-TW" dirty="0"/>
          </a:p>
          <a:p>
            <a:pPr lvl="1"/>
            <a:r>
              <a:rPr lang="en-US" altLang="zh-TW" dirty="0">
                <a:hlinkClick r:id="rId7" tooltip="This resource identifies an instance or a type of a manufactured item that is used in the provision of healthcare without being substantially changed through that activity. The device may be a medical or non-medical device.  Medical devices include durable (reusable) medical equipment, implantable devices, as well as disposable equipment used for diagnostic, treatment, and research for healthcare and public health.  Non-medical devices may include items such as a machine, cellphone, computer, application, etc."/>
              </a:rPr>
              <a:t>Device</a:t>
            </a:r>
            <a:endParaRPr lang="en-US" altLang="zh-TW" dirty="0"/>
          </a:p>
          <a:p>
            <a:pPr lvl="2"/>
            <a:r>
              <a:rPr lang="en-US" altLang="zh-TW" dirty="0" err="1">
                <a:hlinkClick r:id="rId8" tooltip="The characteristics, operational status and capabilities of a medical-related component of a medical device."/>
              </a:rPr>
              <a:t>DeviceComponent</a:t>
            </a:r>
            <a:endParaRPr lang="en-US" altLang="zh-TW" dirty="0"/>
          </a:p>
          <a:p>
            <a:pPr lvl="2"/>
            <a:r>
              <a:rPr lang="en-US" altLang="zh-TW" dirty="0" err="1">
                <a:hlinkClick r:id="rId9" tooltip="Describes a measurement, calculation or setting capability of a medical device."/>
              </a:rPr>
              <a:t>DeviceMetric</a:t>
            </a:r>
            <a:endParaRPr lang="en-US" altLang="zh-TW" dirty="0"/>
          </a:p>
          <a:p>
            <a:pPr lvl="1"/>
            <a:r>
              <a:rPr lang="en-US" altLang="zh-TW" dirty="0" err="1">
                <a:hlinkClick r:id="rId10" tooltip="The details of a healthcare service available at a location."/>
              </a:rPr>
              <a:t>HealthcareService</a:t>
            </a:r>
            <a:endParaRPr lang="zh-TW" altLang="en-US" dirty="0"/>
          </a:p>
        </p:txBody>
      </p:sp>
      <p:sp>
        <p:nvSpPr>
          <p:cNvPr id="4" name="文字方塊 3"/>
          <p:cNvSpPr txBox="1"/>
          <p:nvPr/>
        </p:nvSpPr>
        <p:spPr>
          <a:xfrm>
            <a:off x="2843808" y="1988840"/>
            <a:ext cx="2441694" cy="430887"/>
          </a:xfrm>
          <a:prstGeom prst="rect">
            <a:avLst/>
          </a:prstGeom>
          <a:noFill/>
        </p:spPr>
        <p:txBody>
          <a:bodyPr wrap="none" rtlCol="0">
            <a:spAutoFit/>
          </a:bodyPr>
          <a:lstStyle/>
          <a:p>
            <a:r>
              <a:rPr lang="zh-TW" altLang="en-US" sz="2200" dirty="0">
                <a:solidFill>
                  <a:schemeClr val="accent6">
                    <a:lumMod val="75000"/>
                  </a:schemeClr>
                </a:solidFill>
              </a:rPr>
              <a:t>自然人可用來歸戶</a:t>
            </a:r>
          </a:p>
        </p:txBody>
      </p:sp>
      <p:sp>
        <p:nvSpPr>
          <p:cNvPr id="5" name="文字方塊 4"/>
          <p:cNvSpPr txBox="1"/>
          <p:nvPr/>
        </p:nvSpPr>
        <p:spPr>
          <a:xfrm>
            <a:off x="3635896" y="2420888"/>
            <a:ext cx="3175869" cy="430887"/>
          </a:xfrm>
          <a:prstGeom prst="rect">
            <a:avLst/>
          </a:prstGeom>
          <a:noFill/>
        </p:spPr>
        <p:txBody>
          <a:bodyPr wrap="none" rtlCol="0">
            <a:spAutoFit/>
          </a:bodyPr>
          <a:lstStyle/>
          <a:p>
            <a:r>
              <a:rPr lang="zh-TW" altLang="en-US" sz="2200" dirty="0">
                <a:solidFill>
                  <a:schemeClr val="accent6">
                    <a:lumMod val="75000"/>
                  </a:schemeClr>
                </a:solidFill>
              </a:rPr>
              <a:t>關係人</a:t>
            </a:r>
            <a:r>
              <a:rPr lang="en-US" altLang="zh-TW" sz="2200" dirty="0">
                <a:solidFill>
                  <a:schemeClr val="accent6">
                    <a:lumMod val="75000"/>
                  </a:schemeClr>
                </a:solidFill>
              </a:rPr>
              <a:t>(</a:t>
            </a:r>
            <a:r>
              <a:rPr lang="zh-TW" altLang="en-US" sz="2200" dirty="0">
                <a:solidFill>
                  <a:schemeClr val="accent6">
                    <a:lumMod val="75000"/>
                  </a:schemeClr>
                </a:solidFill>
              </a:rPr>
              <a:t>家屬、照護者等</a:t>
            </a:r>
            <a:r>
              <a:rPr lang="en-US" altLang="zh-TW" sz="2200" dirty="0">
                <a:solidFill>
                  <a:schemeClr val="accent6">
                    <a:lumMod val="75000"/>
                  </a:schemeClr>
                </a:solidFill>
              </a:rPr>
              <a:t>)</a:t>
            </a:r>
            <a:endParaRPr lang="zh-TW" altLang="en-US" sz="2200" dirty="0">
              <a:solidFill>
                <a:schemeClr val="accent6">
                  <a:lumMod val="75000"/>
                </a:schemeClr>
              </a:solidFill>
            </a:endParaRPr>
          </a:p>
        </p:txBody>
      </p:sp>
      <p:sp>
        <p:nvSpPr>
          <p:cNvPr id="6" name="文字方塊 5"/>
          <p:cNvSpPr txBox="1"/>
          <p:nvPr/>
        </p:nvSpPr>
        <p:spPr>
          <a:xfrm>
            <a:off x="4067944" y="2854097"/>
            <a:ext cx="3288080" cy="430887"/>
          </a:xfrm>
          <a:prstGeom prst="rect">
            <a:avLst/>
          </a:prstGeom>
          <a:noFill/>
        </p:spPr>
        <p:txBody>
          <a:bodyPr wrap="none" rtlCol="0">
            <a:spAutoFit/>
          </a:bodyPr>
          <a:lstStyle/>
          <a:p>
            <a:r>
              <a:rPr lang="zh-TW" altLang="en-US" sz="2200" dirty="0">
                <a:solidFill>
                  <a:schemeClr val="accent6">
                    <a:lumMod val="75000"/>
                  </a:schemeClr>
                </a:solidFill>
              </a:rPr>
              <a:t>醫護人員角色與多點執業</a:t>
            </a:r>
          </a:p>
        </p:txBody>
      </p:sp>
      <p:sp>
        <p:nvSpPr>
          <p:cNvPr id="7" name="文字方塊 6"/>
          <p:cNvSpPr txBox="1"/>
          <p:nvPr/>
        </p:nvSpPr>
        <p:spPr>
          <a:xfrm>
            <a:off x="4139952" y="4797152"/>
            <a:ext cx="1313180" cy="430887"/>
          </a:xfrm>
          <a:prstGeom prst="rect">
            <a:avLst/>
          </a:prstGeom>
          <a:noFill/>
        </p:spPr>
        <p:txBody>
          <a:bodyPr wrap="none" rtlCol="0">
            <a:spAutoFit/>
          </a:bodyPr>
          <a:lstStyle/>
          <a:p>
            <a:r>
              <a:rPr lang="zh-TW" altLang="en-US" sz="2200" dirty="0">
                <a:solidFill>
                  <a:schemeClr val="accent6">
                    <a:lumMod val="75000"/>
                  </a:schemeClr>
                </a:solidFill>
              </a:rPr>
              <a:t>設備元件</a:t>
            </a:r>
          </a:p>
        </p:txBody>
      </p:sp>
      <p:sp>
        <p:nvSpPr>
          <p:cNvPr id="8" name="文字方塊 7"/>
          <p:cNvSpPr txBox="1"/>
          <p:nvPr/>
        </p:nvSpPr>
        <p:spPr>
          <a:xfrm>
            <a:off x="4139952" y="5157192"/>
            <a:ext cx="1313180" cy="430887"/>
          </a:xfrm>
          <a:prstGeom prst="rect">
            <a:avLst/>
          </a:prstGeom>
          <a:noFill/>
        </p:spPr>
        <p:txBody>
          <a:bodyPr wrap="none" rtlCol="0">
            <a:spAutoFit/>
          </a:bodyPr>
          <a:lstStyle/>
          <a:p>
            <a:r>
              <a:rPr lang="zh-TW" altLang="en-US" sz="2200" dirty="0">
                <a:solidFill>
                  <a:schemeClr val="accent6">
                    <a:lumMod val="75000"/>
                  </a:schemeClr>
                </a:solidFill>
              </a:rPr>
              <a:t>設備序列</a:t>
            </a:r>
          </a:p>
        </p:txBody>
      </p:sp>
      <p:sp>
        <p:nvSpPr>
          <p:cNvPr id="9" name="文字方塊 8"/>
          <p:cNvSpPr txBox="1"/>
          <p:nvPr/>
        </p:nvSpPr>
        <p:spPr>
          <a:xfrm>
            <a:off x="4139952" y="5661248"/>
            <a:ext cx="2441694" cy="430887"/>
          </a:xfrm>
          <a:prstGeom prst="rect">
            <a:avLst/>
          </a:prstGeom>
          <a:noFill/>
        </p:spPr>
        <p:txBody>
          <a:bodyPr wrap="none" rtlCol="0">
            <a:spAutoFit/>
          </a:bodyPr>
          <a:lstStyle/>
          <a:p>
            <a:r>
              <a:rPr lang="zh-TW" altLang="en-US" sz="2200" dirty="0">
                <a:solidFill>
                  <a:schemeClr val="accent6">
                    <a:lumMod val="75000"/>
                  </a:schemeClr>
                </a:solidFill>
              </a:rPr>
              <a:t>醫療照護服務類別</a:t>
            </a:r>
          </a:p>
        </p:txBody>
      </p:sp>
      <p:sp>
        <p:nvSpPr>
          <p:cNvPr id="10" name="文字方塊 9"/>
          <p:cNvSpPr txBox="1"/>
          <p:nvPr/>
        </p:nvSpPr>
        <p:spPr>
          <a:xfrm>
            <a:off x="3059832" y="3286145"/>
            <a:ext cx="5999399" cy="430887"/>
          </a:xfrm>
          <a:prstGeom prst="rect">
            <a:avLst/>
          </a:prstGeom>
          <a:noFill/>
        </p:spPr>
        <p:txBody>
          <a:bodyPr wrap="none" rtlCol="0">
            <a:spAutoFit/>
          </a:bodyPr>
          <a:lstStyle/>
          <a:p>
            <a:r>
              <a:rPr lang="en-US" altLang="zh-TW" sz="2200" dirty="0">
                <a:solidFill>
                  <a:schemeClr val="accent6">
                    <a:lumMod val="75000"/>
                  </a:schemeClr>
                </a:solidFill>
              </a:rPr>
              <a:t>Patient/Practitioner/Device/Medication/Substance</a:t>
            </a:r>
            <a:endParaRPr lang="zh-TW" altLang="en-US" sz="2200" dirty="0">
              <a:solidFill>
                <a:schemeClr val="accent6">
                  <a:lumMod val="75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b="1" dirty="0"/>
              <a:t>Terminology / Documents Resources</a:t>
            </a:r>
            <a:endParaRPr lang="zh-TW" altLang="en-US" dirty="0"/>
          </a:p>
        </p:txBody>
      </p:sp>
      <p:sp>
        <p:nvSpPr>
          <p:cNvPr id="3" name="內容版面配置區 2"/>
          <p:cNvSpPr>
            <a:spLocks noGrp="1"/>
          </p:cNvSpPr>
          <p:nvPr>
            <p:ph idx="1"/>
          </p:nvPr>
        </p:nvSpPr>
        <p:spPr/>
        <p:txBody>
          <a:bodyPr/>
          <a:lstStyle/>
          <a:p>
            <a:r>
              <a:rPr lang="en-US" altLang="zh-TW" b="1" dirty="0"/>
              <a:t>Terminology Resources:</a:t>
            </a:r>
          </a:p>
          <a:p>
            <a:pPr lvl="1"/>
            <a:r>
              <a:rPr lang="en-US" altLang="zh-TW" dirty="0" err="1">
                <a:hlinkClick r:id="rId2" tooltip="A code system resource specifies a set of codes drawn from one or more code systems."/>
              </a:rPr>
              <a:t>CodeSystem</a:t>
            </a:r>
            <a:endParaRPr lang="en-US" altLang="zh-TW" dirty="0"/>
          </a:p>
          <a:p>
            <a:pPr lvl="1"/>
            <a:r>
              <a:rPr lang="en-US" altLang="zh-TW" dirty="0" err="1">
                <a:hlinkClick r:id="rId3" tooltip="A value set specifies a set of codes drawn from one or more code systems."/>
              </a:rPr>
              <a:t>ValueSet</a:t>
            </a:r>
            <a:endParaRPr lang="en-US" altLang="zh-TW" dirty="0"/>
          </a:p>
          <a:p>
            <a:pPr lvl="1"/>
            <a:r>
              <a:rPr lang="en-US" altLang="zh-TW" dirty="0" err="1">
                <a:hlinkClick r:id="rId4" tooltip="A statement of relationships from one set of concepts to one or more other concepts - either code systems or data elements, or classes in class models."/>
              </a:rPr>
              <a:t>ConceptMap</a:t>
            </a:r>
            <a:endParaRPr lang="en-US" altLang="zh-TW" dirty="0"/>
          </a:p>
          <a:p>
            <a:r>
              <a:rPr lang="en-US" altLang="zh-TW" b="1" dirty="0"/>
              <a:t>Documents Resources:</a:t>
            </a:r>
          </a:p>
          <a:p>
            <a:pPr lvl="1"/>
            <a:r>
              <a:rPr lang="en-US" altLang="zh-TW" dirty="0" err="1">
                <a:hlinkClick r:id="rId5" tooltip="A reference to a document."/>
              </a:rPr>
              <a:t>DocumentReference</a:t>
            </a:r>
            <a:endParaRPr lang="en-US" altLang="zh-TW" dirty="0"/>
          </a:p>
          <a:p>
            <a:pPr lvl="1"/>
            <a:r>
              <a:rPr lang="en-US" altLang="zh-TW" u="sng" dirty="0" err="1">
                <a:hlinkClick r:id="rId6" tooltip="A collection of documents compiled for a purpose together with metadata that applies to the collection."/>
              </a:rPr>
              <a:t>DocumentManifest</a:t>
            </a:r>
            <a:endParaRPr lang="zh-TW" altLang="en-US" dirty="0"/>
          </a:p>
        </p:txBody>
      </p:sp>
      <p:sp>
        <p:nvSpPr>
          <p:cNvPr id="4" name="文字方塊 3"/>
          <p:cNvSpPr txBox="1"/>
          <p:nvPr/>
        </p:nvSpPr>
        <p:spPr>
          <a:xfrm>
            <a:off x="3707904" y="2204864"/>
            <a:ext cx="5395836" cy="430887"/>
          </a:xfrm>
          <a:prstGeom prst="rect">
            <a:avLst/>
          </a:prstGeom>
          <a:noFill/>
        </p:spPr>
        <p:txBody>
          <a:bodyPr wrap="none" rtlCol="0">
            <a:spAutoFit/>
          </a:bodyPr>
          <a:lstStyle/>
          <a:p>
            <a:r>
              <a:rPr lang="zh-TW" altLang="en-US" sz="2200" dirty="0">
                <a:solidFill>
                  <a:schemeClr val="accent6">
                    <a:lumMod val="75000"/>
                  </a:schemeClr>
                </a:solidFill>
              </a:rPr>
              <a:t>編碼系統 </a:t>
            </a:r>
            <a:r>
              <a:rPr lang="en-US" altLang="zh-TW" sz="2200" dirty="0">
                <a:solidFill>
                  <a:schemeClr val="accent6">
                    <a:lumMod val="75000"/>
                  </a:schemeClr>
                </a:solidFill>
              </a:rPr>
              <a:t>Ex: ICD10, LOINC, ATC, </a:t>
            </a:r>
            <a:r>
              <a:rPr lang="zh-TW" altLang="en-US" sz="2200" dirty="0">
                <a:solidFill>
                  <a:schemeClr val="accent6">
                    <a:lumMod val="75000"/>
                  </a:schemeClr>
                </a:solidFill>
              </a:rPr>
              <a:t>健保代碼等</a:t>
            </a:r>
          </a:p>
        </p:txBody>
      </p:sp>
      <p:sp>
        <p:nvSpPr>
          <p:cNvPr id="5" name="文字方塊 4"/>
          <p:cNvSpPr txBox="1"/>
          <p:nvPr/>
        </p:nvSpPr>
        <p:spPr>
          <a:xfrm>
            <a:off x="3748164" y="2710081"/>
            <a:ext cx="1313180" cy="430887"/>
          </a:xfrm>
          <a:prstGeom prst="rect">
            <a:avLst/>
          </a:prstGeom>
          <a:noFill/>
        </p:spPr>
        <p:txBody>
          <a:bodyPr wrap="none" rtlCol="0">
            <a:spAutoFit/>
          </a:bodyPr>
          <a:lstStyle/>
          <a:p>
            <a:r>
              <a:rPr lang="zh-TW" altLang="en-US" sz="2200" dirty="0">
                <a:solidFill>
                  <a:schemeClr val="accent6">
                    <a:lumMod val="75000"/>
                  </a:schemeClr>
                </a:solidFill>
              </a:rPr>
              <a:t>列舉值域</a:t>
            </a:r>
          </a:p>
        </p:txBody>
      </p:sp>
      <p:sp>
        <p:nvSpPr>
          <p:cNvPr id="6" name="文字方塊 5"/>
          <p:cNvSpPr txBox="1"/>
          <p:nvPr/>
        </p:nvSpPr>
        <p:spPr>
          <a:xfrm>
            <a:off x="3779912" y="3163615"/>
            <a:ext cx="4366195" cy="769441"/>
          </a:xfrm>
          <a:prstGeom prst="rect">
            <a:avLst/>
          </a:prstGeom>
          <a:noFill/>
        </p:spPr>
        <p:txBody>
          <a:bodyPr wrap="none" rtlCol="0">
            <a:spAutoFit/>
          </a:bodyPr>
          <a:lstStyle/>
          <a:p>
            <a:r>
              <a:rPr lang="zh-TW" altLang="en-US" sz="2200" dirty="0">
                <a:solidFill>
                  <a:schemeClr val="accent6">
                    <a:lumMod val="75000"/>
                  </a:schemeClr>
                </a:solidFill>
              </a:rPr>
              <a:t>兩個以上</a:t>
            </a:r>
            <a:r>
              <a:rPr lang="en-US" altLang="zh-TW" sz="2200" dirty="0" err="1">
                <a:solidFill>
                  <a:schemeClr val="accent6">
                    <a:lumMod val="75000"/>
                  </a:schemeClr>
                </a:solidFill>
              </a:rPr>
              <a:t>CodeSystem</a:t>
            </a:r>
            <a:r>
              <a:rPr lang="en-US" altLang="zh-TW" sz="2200" dirty="0">
                <a:solidFill>
                  <a:schemeClr val="accent6">
                    <a:lumMod val="75000"/>
                  </a:schemeClr>
                </a:solidFill>
              </a:rPr>
              <a:t> </a:t>
            </a:r>
            <a:r>
              <a:rPr lang="zh-TW" altLang="en-US" sz="2200" dirty="0">
                <a:solidFill>
                  <a:schemeClr val="accent6">
                    <a:lumMod val="75000"/>
                  </a:schemeClr>
                </a:solidFill>
              </a:rPr>
              <a:t>對照</a:t>
            </a:r>
            <a:r>
              <a:rPr lang="en-US" altLang="zh-TW" sz="2200" dirty="0">
                <a:solidFill>
                  <a:schemeClr val="accent6">
                    <a:lumMod val="75000"/>
                  </a:schemeClr>
                </a:solidFill>
              </a:rPr>
              <a:t/>
            </a:r>
            <a:br>
              <a:rPr lang="en-US" altLang="zh-TW" sz="2200" dirty="0">
                <a:solidFill>
                  <a:schemeClr val="accent6">
                    <a:lumMod val="75000"/>
                  </a:schemeClr>
                </a:solidFill>
              </a:rPr>
            </a:br>
            <a:r>
              <a:rPr lang="en-US" altLang="zh-TW" sz="2200" dirty="0">
                <a:solidFill>
                  <a:schemeClr val="accent6">
                    <a:lumMod val="75000"/>
                  </a:schemeClr>
                </a:solidFill>
              </a:rPr>
              <a:t>Ex: </a:t>
            </a:r>
            <a:r>
              <a:rPr lang="zh-TW" altLang="en-US" sz="2200" dirty="0">
                <a:solidFill>
                  <a:schemeClr val="accent6">
                    <a:lumMod val="75000"/>
                  </a:schemeClr>
                </a:solidFill>
              </a:rPr>
              <a:t>院內碼 </a:t>
            </a:r>
            <a:r>
              <a:rPr lang="en-US" altLang="zh-TW" sz="2200" dirty="0">
                <a:solidFill>
                  <a:schemeClr val="accent6">
                    <a:lumMod val="75000"/>
                  </a:schemeClr>
                </a:solidFill>
              </a:rPr>
              <a:t>to </a:t>
            </a:r>
            <a:r>
              <a:rPr lang="zh-TW" altLang="en-US" sz="2200" dirty="0">
                <a:solidFill>
                  <a:schemeClr val="accent6">
                    <a:lumMod val="75000"/>
                  </a:schemeClr>
                </a:solidFill>
              </a:rPr>
              <a:t>健保碼</a:t>
            </a:r>
            <a:r>
              <a:rPr lang="en-US" altLang="zh-TW" sz="2200" dirty="0">
                <a:solidFill>
                  <a:schemeClr val="accent6">
                    <a:lumMod val="75000"/>
                  </a:schemeClr>
                </a:solidFill>
              </a:rPr>
              <a:t>, ICD9 to ICD10</a:t>
            </a:r>
            <a:endParaRPr lang="zh-TW" altLang="en-US" sz="2200" dirty="0">
              <a:solidFill>
                <a:schemeClr val="accent6">
                  <a:lumMod val="75000"/>
                </a:schemeClr>
              </a:solidFill>
            </a:endParaRPr>
          </a:p>
        </p:txBody>
      </p:sp>
      <p:sp>
        <p:nvSpPr>
          <p:cNvPr id="7" name="文字方塊 6"/>
          <p:cNvSpPr txBox="1"/>
          <p:nvPr/>
        </p:nvSpPr>
        <p:spPr>
          <a:xfrm>
            <a:off x="4572000" y="4365104"/>
            <a:ext cx="2047355" cy="430887"/>
          </a:xfrm>
          <a:prstGeom prst="rect">
            <a:avLst/>
          </a:prstGeom>
          <a:noFill/>
        </p:spPr>
        <p:txBody>
          <a:bodyPr wrap="none" rtlCol="0">
            <a:spAutoFit/>
          </a:bodyPr>
          <a:lstStyle/>
          <a:p>
            <a:r>
              <a:rPr lang="en-US" altLang="zh-TW" sz="2200" dirty="0">
                <a:solidFill>
                  <a:schemeClr val="accent6">
                    <a:lumMod val="75000"/>
                  </a:schemeClr>
                </a:solidFill>
              </a:rPr>
              <a:t>(</a:t>
            </a:r>
            <a:r>
              <a:rPr lang="zh-TW" altLang="en-US" sz="2200" dirty="0">
                <a:solidFill>
                  <a:schemeClr val="accent6">
                    <a:lumMod val="75000"/>
                  </a:schemeClr>
                </a:solidFill>
              </a:rPr>
              <a:t>臨床</a:t>
            </a:r>
            <a:r>
              <a:rPr lang="en-US" altLang="zh-TW" sz="2200" dirty="0">
                <a:solidFill>
                  <a:schemeClr val="accent6">
                    <a:lumMod val="75000"/>
                  </a:schemeClr>
                </a:solidFill>
              </a:rPr>
              <a:t>)</a:t>
            </a:r>
            <a:r>
              <a:rPr lang="zh-TW" altLang="en-US" sz="2200" dirty="0">
                <a:solidFill>
                  <a:schemeClr val="accent6">
                    <a:lumMod val="75000"/>
                  </a:schemeClr>
                </a:solidFill>
              </a:rPr>
              <a:t>文件參考</a:t>
            </a:r>
          </a:p>
        </p:txBody>
      </p:sp>
      <p:sp>
        <p:nvSpPr>
          <p:cNvPr id="8" name="文字方塊 7"/>
          <p:cNvSpPr txBox="1"/>
          <p:nvPr/>
        </p:nvSpPr>
        <p:spPr>
          <a:xfrm>
            <a:off x="4572000" y="4870321"/>
            <a:ext cx="1313180" cy="430887"/>
          </a:xfrm>
          <a:prstGeom prst="rect">
            <a:avLst/>
          </a:prstGeom>
          <a:noFill/>
        </p:spPr>
        <p:txBody>
          <a:bodyPr wrap="none" rtlCol="0">
            <a:spAutoFit/>
          </a:bodyPr>
          <a:lstStyle/>
          <a:p>
            <a:r>
              <a:rPr lang="zh-TW" altLang="en-US" sz="2200" dirty="0">
                <a:solidFill>
                  <a:schemeClr val="accent6">
                    <a:lumMod val="75000"/>
                  </a:schemeClr>
                </a:solidFill>
              </a:rPr>
              <a:t>文件索引</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Scheduling / Security Resources</a:t>
            </a:r>
            <a:endParaRPr lang="zh-TW" altLang="en-US" dirty="0"/>
          </a:p>
        </p:txBody>
      </p:sp>
      <p:sp>
        <p:nvSpPr>
          <p:cNvPr id="3" name="內容版面配置區 2"/>
          <p:cNvSpPr>
            <a:spLocks noGrp="1"/>
          </p:cNvSpPr>
          <p:nvPr>
            <p:ph idx="1"/>
          </p:nvPr>
        </p:nvSpPr>
        <p:spPr/>
        <p:txBody>
          <a:bodyPr>
            <a:normAutofit fontScale="92500" lnSpcReduction="10000"/>
          </a:bodyPr>
          <a:lstStyle/>
          <a:p>
            <a:r>
              <a:rPr lang="en-US" altLang="zh-TW" b="1" dirty="0"/>
              <a:t>Scheduling Resources:</a:t>
            </a:r>
            <a:endParaRPr lang="en-US" altLang="zh-TW" u="sng" dirty="0">
              <a:hlinkClick r:id="rId2" tooltip="A booking of a healthcare event among patient(s), practitioner(s), related person(s) and/or device(s) for a specific date/time. This may result in one or more Encounter(s)."/>
            </a:endParaRPr>
          </a:p>
          <a:p>
            <a:pPr lvl="1"/>
            <a:r>
              <a:rPr lang="en-US" altLang="zh-TW" u="sng" dirty="0">
                <a:hlinkClick r:id="rId2" tooltip="A booking of a healthcare event among patient(s), practitioner(s), related person(s) and/or device(s) for a specific date/time. This may result in one or more Encounter(s)."/>
              </a:rPr>
              <a:t>Appointment</a:t>
            </a:r>
            <a:endParaRPr lang="en-US" altLang="zh-TW" u="sng" dirty="0"/>
          </a:p>
          <a:p>
            <a:pPr lvl="1"/>
            <a:r>
              <a:rPr lang="en-US" altLang="zh-TW" u="sng" dirty="0" err="1">
                <a:hlinkClick r:id="rId3" tooltip="A reply to an appointment request for a patient and/or practitioner(s), such as a confirmation or rejection."/>
              </a:rPr>
              <a:t>AppointmentResponse</a:t>
            </a:r>
            <a:endParaRPr lang="en-US" altLang="zh-TW" u="sng" dirty="0"/>
          </a:p>
          <a:p>
            <a:pPr lvl="1"/>
            <a:r>
              <a:rPr lang="en-US" altLang="zh-TW" u="sng" dirty="0">
                <a:hlinkClick r:id="rId4" tooltip="A container for slots of time that may be available for booking appointments."/>
              </a:rPr>
              <a:t>Schedule</a:t>
            </a:r>
            <a:endParaRPr lang="en-US" altLang="zh-TW" u="sng" dirty="0"/>
          </a:p>
          <a:p>
            <a:pPr lvl="1"/>
            <a:r>
              <a:rPr lang="en-US" altLang="zh-TW" u="sng" dirty="0">
                <a:hlinkClick r:id="rId5" tooltip="A slot of time on a schedule that may be available for booking appointments."/>
              </a:rPr>
              <a:t>Slot</a:t>
            </a:r>
            <a:endParaRPr lang="en-US" altLang="zh-TW" u="sng" dirty="0"/>
          </a:p>
          <a:p>
            <a:r>
              <a:rPr lang="en-US" altLang="zh-TW" b="1" dirty="0">
                <a:solidFill>
                  <a:srgbClr val="FF0000"/>
                </a:solidFill>
              </a:rPr>
              <a:t>Security &amp; Privacy Resources:</a:t>
            </a:r>
            <a:endParaRPr lang="en-US" altLang="zh-TW" dirty="0">
              <a:solidFill>
                <a:srgbClr val="FF0000"/>
              </a:solidFill>
            </a:endParaRPr>
          </a:p>
          <a:p>
            <a:pPr lvl="1"/>
            <a:r>
              <a:rPr lang="en-US" altLang="zh-TW" dirty="0" err="1">
                <a:hlinkClick r:id="rId6" tooltip="A record of an event made for purposes of maintaining a security log. Typical uses include detection of intrusion attempts and monitoring for inappropriate usage."/>
              </a:rPr>
              <a:t>AuditEvent</a:t>
            </a:r>
            <a:r>
              <a:rPr lang="en-US" altLang="zh-TW" dirty="0">
                <a:hlinkClick r:id="rId6" tooltip="A record of an event made for purposes of maintaining a security log. Typical uses include detection of intrusion attempts and monitoring for inappropriate usage."/>
              </a:rPr>
              <a:t> </a:t>
            </a:r>
            <a:endParaRPr lang="en-US" altLang="zh-TW" dirty="0"/>
          </a:p>
          <a:p>
            <a:pPr lvl="1"/>
            <a:r>
              <a:rPr lang="en-US" altLang="zh-TW" u="sng" dirty="0">
                <a:hlinkClick r:id="rId7" tooltip="A record of a healthcare consumer’s policy choices, which permits or denies identified recipient(s) or recipient role(s) to perform one or more actions within a given policy context, for specific purposes and periods of time."/>
              </a:rPr>
              <a:t>Consent</a:t>
            </a:r>
            <a:endParaRPr lang="en-US" altLang="zh-TW" u="sng" dirty="0"/>
          </a:p>
          <a:p>
            <a:pPr lvl="1"/>
            <a:r>
              <a:rPr lang="en-US" altLang="zh-TW" dirty="0">
                <a:hlinkClick r:id="rId8" tooltip="Provenance of a resource is a record that describes entities and processes involved in producing and delivering or otherwise influencing that resource. Provenance provides a critical foundation for assessing authenticity, enabling trust, and allowing reproducibility. Provenance assertions are a form of contextual metadata and can themselves become important records with their own provenance. Provenance statement indicates clinical significance in terms of confidence in authenticity, reliability, and trustworthiness, integrity, and stage in lifecycle (e.g. Document Completion - has the artifact been legally authenticated), all of which may impact security, privacy, and trust policies."/>
              </a:rPr>
              <a:t>Provenance</a:t>
            </a:r>
            <a:endParaRPr lang="en-US" altLang="zh-TW" dirty="0"/>
          </a:p>
          <a:p>
            <a:pPr lvl="1"/>
            <a:r>
              <a:rPr lang="en-US" altLang="zh-TW" dirty="0">
                <a:hlinkClick r:id="rId9" tooltip="A container for a collection of resources."/>
              </a:rPr>
              <a:t>Bundle</a:t>
            </a:r>
            <a:endParaRPr lang="zh-TW" altLang="en-US" dirty="0"/>
          </a:p>
        </p:txBody>
      </p:sp>
      <p:sp>
        <p:nvSpPr>
          <p:cNvPr id="5" name="文字方塊 4"/>
          <p:cNvSpPr txBox="1"/>
          <p:nvPr/>
        </p:nvSpPr>
        <p:spPr>
          <a:xfrm>
            <a:off x="3491880" y="2062009"/>
            <a:ext cx="1737976" cy="430887"/>
          </a:xfrm>
          <a:prstGeom prst="rect">
            <a:avLst/>
          </a:prstGeom>
          <a:noFill/>
        </p:spPr>
        <p:txBody>
          <a:bodyPr wrap="none" rtlCol="0">
            <a:spAutoFit/>
          </a:bodyPr>
          <a:lstStyle/>
          <a:p>
            <a:r>
              <a:rPr lang="zh-TW" altLang="en-US" sz="2200" dirty="0">
                <a:solidFill>
                  <a:schemeClr val="accent6">
                    <a:lumMod val="75000"/>
                  </a:schemeClr>
                </a:solidFill>
              </a:rPr>
              <a:t>預約 </a:t>
            </a:r>
            <a:r>
              <a:rPr lang="en-US" altLang="zh-TW" sz="2200" dirty="0">
                <a:solidFill>
                  <a:schemeClr val="accent6">
                    <a:lumMod val="75000"/>
                  </a:schemeClr>
                </a:solidFill>
              </a:rPr>
              <a:t>Booking</a:t>
            </a:r>
            <a:endParaRPr lang="zh-TW" altLang="en-US" sz="2200" dirty="0">
              <a:solidFill>
                <a:schemeClr val="accent6">
                  <a:lumMod val="75000"/>
                </a:schemeClr>
              </a:solidFill>
            </a:endParaRPr>
          </a:p>
        </p:txBody>
      </p:sp>
      <p:sp>
        <p:nvSpPr>
          <p:cNvPr id="6" name="文字方塊 5"/>
          <p:cNvSpPr txBox="1"/>
          <p:nvPr/>
        </p:nvSpPr>
        <p:spPr>
          <a:xfrm>
            <a:off x="4932040" y="2566065"/>
            <a:ext cx="3286412" cy="430887"/>
          </a:xfrm>
          <a:prstGeom prst="rect">
            <a:avLst/>
          </a:prstGeom>
          <a:noFill/>
        </p:spPr>
        <p:txBody>
          <a:bodyPr wrap="none" rtlCol="0">
            <a:spAutoFit/>
          </a:bodyPr>
          <a:lstStyle/>
          <a:p>
            <a:r>
              <a:rPr lang="zh-TW" altLang="en-US" sz="2200" dirty="0">
                <a:solidFill>
                  <a:schemeClr val="accent6">
                    <a:lumMod val="75000"/>
                  </a:schemeClr>
                </a:solidFill>
              </a:rPr>
              <a:t>預約確認 </a:t>
            </a:r>
            <a:r>
              <a:rPr lang="en-US" altLang="zh-TW" sz="2200" dirty="0">
                <a:solidFill>
                  <a:schemeClr val="accent6">
                    <a:lumMod val="75000"/>
                  </a:schemeClr>
                </a:solidFill>
              </a:rPr>
              <a:t>Booking Confirm</a:t>
            </a:r>
            <a:endParaRPr lang="zh-TW" altLang="en-US" sz="2200" dirty="0">
              <a:solidFill>
                <a:schemeClr val="accent6">
                  <a:lumMod val="75000"/>
                </a:schemeClr>
              </a:solidFill>
            </a:endParaRPr>
          </a:p>
        </p:txBody>
      </p:sp>
      <p:sp>
        <p:nvSpPr>
          <p:cNvPr id="7" name="文字方塊 6"/>
          <p:cNvSpPr txBox="1"/>
          <p:nvPr/>
        </p:nvSpPr>
        <p:spPr>
          <a:xfrm>
            <a:off x="2987824" y="2996952"/>
            <a:ext cx="748923" cy="430887"/>
          </a:xfrm>
          <a:prstGeom prst="rect">
            <a:avLst/>
          </a:prstGeom>
          <a:noFill/>
        </p:spPr>
        <p:txBody>
          <a:bodyPr wrap="none" rtlCol="0">
            <a:spAutoFit/>
          </a:bodyPr>
          <a:lstStyle/>
          <a:p>
            <a:r>
              <a:rPr lang="zh-TW" altLang="en-US" sz="2200" dirty="0">
                <a:solidFill>
                  <a:schemeClr val="accent6">
                    <a:lumMod val="75000"/>
                  </a:schemeClr>
                </a:solidFill>
              </a:rPr>
              <a:t>班表</a:t>
            </a:r>
          </a:p>
        </p:txBody>
      </p:sp>
      <p:sp>
        <p:nvSpPr>
          <p:cNvPr id="8" name="文字方塊 7"/>
          <p:cNvSpPr txBox="1"/>
          <p:nvPr/>
        </p:nvSpPr>
        <p:spPr>
          <a:xfrm>
            <a:off x="2987824" y="3429000"/>
            <a:ext cx="2441694" cy="430887"/>
          </a:xfrm>
          <a:prstGeom prst="rect">
            <a:avLst/>
          </a:prstGeom>
          <a:noFill/>
        </p:spPr>
        <p:txBody>
          <a:bodyPr wrap="none" rtlCol="0">
            <a:spAutoFit/>
          </a:bodyPr>
          <a:lstStyle/>
          <a:p>
            <a:r>
              <a:rPr lang="zh-TW" altLang="en-US" sz="2200" dirty="0">
                <a:solidFill>
                  <a:schemeClr val="accent6">
                    <a:lumMod val="75000"/>
                  </a:schemeClr>
                </a:solidFill>
              </a:rPr>
              <a:t>班表中的一格時段</a:t>
            </a:r>
          </a:p>
        </p:txBody>
      </p:sp>
      <p:sp>
        <p:nvSpPr>
          <p:cNvPr id="9" name="文字方塊 8"/>
          <p:cNvSpPr txBox="1"/>
          <p:nvPr/>
        </p:nvSpPr>
        <p:spPr>
          <a:xfrm>
            <a:off x="3275856" y="4335487"/>
            <a:ext cx="3419526" cy="461665"/>
          </a:xfrm>
          <a:prstGeom prst="rect">
            <a:avLst/>
          </a:prstGeom>
          <a:noFill/>
        </p:spPr>
        <p:txBody>
          <a:bodyPr wrap="none" rtlCol="0">
            <a:spAutoFit/>
          </a:bodyPr>
          <a:lstStyle/>
          <a:p>
            <a:pPr algn="r"/>
            <a:r>
              <a:rPr lang="zh-TW" altLang="en-US" sz="2200" dirty="0">
                <a:solidFill>
                  <a:schemeClr val="accent6">
                    <a:lumMod val="75000"/>
                  </a:schemeClr>
                </a:solidFill>
              </a:rPr>
              <a:t>稽核記錄 繼承自</a:t>
            </a:r>
            <a:r>
              <a:rPr lang="en-US" altLang="zh-TW" sz="2400" dirty="0">
                <a:solidFill>
                  <a:schemeClr val="accent6">
                    <a:lumMod val="75000"/>
                  </a:schemeClr>
                </a:solidFill>
              </a:rPr>
              <a:t>IHE-ATNA</a:t>
            </a:r>
            <a:endParaRPr lang="zh-TW" altLang="en-US" sz="2200" dirty="0">
              <a:solidFill>
                <a:schemeClr val="accent6">
                  <a:lumMod val="75000"/>
                </a:schemeClr>
              </a:solidFill>
            </a:endParaRPr>
          </a:p>
        </p:txBody>
      </p:sp>
      <p:sp>
        <p:nvSpPr>
          <p:cNvPr id="10" name="文字方塊 9"/>
          <p:cNvSpPr txBox="1"/>
          <p:nvPr/>
        </p:nvSpPr>
        <p:spPr>
          <a:xfrm>
            <a:off x="3347864" y="4797152"/>
            <a:ext cx="1031051" cy="430887"/>
          </a:xfrm>
          <a:prstGeom prst="rect">
            <a:avLst/>
          </a:prstGeom>
          <a:noFill/>
        </p:spPr>
        <p:txBody>
          <a:bodyPr wrap="none" rtlCol="0">
            <a:spAutoFit/>
          </a:bodyPr>
          <a:lstStyle/>
          <a:p>
            <a:r>
              <a:rPr lang="zh-TW" altLang="en-US" sz="2200" dirty="0">
                <a:solidFill>
                  <a:schemeClr val="accent6">
                    <a:lumMod val="75000"/>
                  </a:schemeClr>
                </a:solidFill>
              </a:rPr>
              <a:t>同意書</a:t>
            </a:r>
          </a:p>
        </p:txBody>
      </p:sp>
      <p:sp>
        <p:nvSpPr>
          <p:cNvPr id="11" name="文字方塊 10"/>
          <p:cNvSpPr txBox="1"/>
          <p:nvPr/>
        </p:nvSpPr>
        <p:spPr>
          <a:xfrm>
            <a:off x="3347864" y="5229200"/>
            <a:ext cx="2893741" cy="430887"/>
          </a:xfrm>
          <a:prstGeom prst="rect">
            <a:avLst/>
          </a:prstGeom>
          <a:noFill/>
        </p:spPr>
        <p:txBody>
          <a:bodyPr wrap="none" rtlCol="0">
            <a:spAutoFit/>
          </a:bodyPr>
          <a:lstStyle/>
          <a:p>
            <a:r>
              <a:rPr lang="zh-TW" altLang="en-US" sz="2200" dirty="0">
                <a:solidFill>
                  <a:schemeClr val="accent6">
                    <a:lumMod val="75000"/>
                  </a:schemeClr>
                </a:solidFill>
              </a:rPr>
              <a:t>人對事件的</a:t>
            </a:r>
            <a:r>
              <a:rPr lang="en-US" altLang="zh-TW" sz="2200" dirty="0">
                <a:solidFill>
                  <a:schemeClr val="accent6">
                    <a:lumMod val="75000"/>
                  </a:schemeClr>
                </a:solidFill>
              </a:rPr>
              <a:t>(</a:t>
            </a:r>
            <a:r>
              <a:rPr lang="zh-TW" altLang="en-US" sz="2200" dirty="0">
                <a:solidFill>
                  <a:schemeClr val="accent6">
                    <a:lumMod val="75000"/>
                  </a:schemeClr>
                </a:solidFill>
              </a:rPr>
              <a:t>簽章</a:t>
            </a:r>
            <a:r>
              <a:rPr lang="en-US" altLang="zh-TW" sz="2200" dirty="0">
                <a:solidFill>
                  <a:schemeClr val="accent6">
                    <a:lumMod val="75000"/>
                  </a:schemeClr>
                </a:solidFill>
              </a:rPr>
              <a:t>)</a:t>
            </a:r>
            <a:r>
              <a:rPr lang="zh-TW" altLang="en-US" sz="2200" dirty="0">
                <a:solidFill>
                  <a:schemeClr val="accent6">
                    <a:lumMod val="75000"/>
                  </a:schemeClr>
                </a:solidFill>
              </a:rPr>
              <a:t>授權</a:t>
            </a:r>
          </a:p>
        </p:txBody>
      </p:sp>
      <p:sp>
        <p:nvSpPr>
          <p:cNvPr id="12" name="文字方塊 11"/>
          <p:cNvSpPr txBox="1"/>
          <p:nvPr/>
        </p:nvSpPr>
        <p:spPr>
          <a:xfrm>
            <a:off x="3381066" y="5683895"/>
            <a:ext cx="4210320" cy="769441"/>
          </a:xfrm>
          <a:prstGeom prst="rect">
            <a:avLst/>
          </a:prstGeom>
          <a:noFill/>
        </p:spPr>
        <p:txBody>
          <a:bodyPr wrap="none" rtlCol="0">
            <a:spAutoFit/>
          </a:bodyPr>
          <a:lstStyle/>
          <a:p>
            <a:r>
              <a:rPr lang="zh-TW" altLang="en-US" sz="2200" dirty="0">
                <a:solidFill>
                  <a:schemeClr val="accent6">
                    <a:lumMod val="75000"/>
                  </a:schemeClr>
                </a:solidFill>
              </a:rPr>
              <a:t>除了是 </a:t>
            </a:r>
            <a:r>
              <a:rPr lang="en-US" altLang="zh-TW" sz="2200" dirty="0">
                <a:solidFill>
                  <a:schemeClr val="accent6">
                    <a:lumMod val="75000"/>
                  </a:schemeClr>
                </a:solidFill>
              </a:rPr>
              <a:t>Search Return Results </a:t>
            </a:r>
            <a:r>
              <a:rPr lang="zh-TW" altLang="en-US" sz="2200" dirty="0">
                <a:solidFill>
                  <a:schemeClr val="accent6">
                    <a:lumMod val="75000"/>
                  </a:schemeClr>
                </a:solidFill>
              </a:rPr>
              <a:t>以外</a:t>
            </a:r>
            <a:endParaRPr lang="en-US" altLang="zh-TW" sz="2200" dirty="0">
              <a:solidFill>
                <a:schemeClr val="accent6">
                  <a:lumMod val="75000"/>
                </a:schemeClr>
              </a:solidFill>
            </a:endParaRPr>
          </a:p>
          <a:p>
            <a:r>
              <a:rPr lang="zh-TW" altLang="en-US" sz="2200" dirty="0">
                <a:solidFill>
                  <a:schemeClr val="accent6">
                    <a:lumMod val="75000"/>
                  </a:schemeClr>
                </a:solidFill>
              </a:rPr>
              <a:t>還是 </a:t>
            </a:r>
            <a:r>
              <a:rPr lang="en-US" altLang="zh-TW" sz="2200" dirty="0">
                <a:solidFill>
                  <a:schemeClr val="accent6">
                    <a:lumMod val="75000"/>
                  </a:schemeClr>
                </a:solidFill>
              </a:rPr>
              <a:t>FHIR Resources </a:t>
            </a:r>
            <a:r>
              <a:rPr lang="zh-TW" altLang="en-US" sz="2200" dirty="0">
                <a:solidFill>
                  <a:schemeClr val="accent6">
                    <a:lumMod val="75000"/>
                  </a:schemeClr>
                </a:solidFill>
              </a:rPr>
              <a:t>的簽章結構</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Clinical Reasoning Resource</a:t>
            </a:r>
            <a:endParaRPr lang="zh-TW" altLang="en-US" dirty="0"/>
          </a:p>
        </p:txBody>
      </p:sp>
      <p:sp>
        <p:nvSpPr>
          <p:cNvPr id="3" name="內容版面配置區 2"/>
          <p:cNvSpPr>
            <a:spLocks noGrp="1"/>
          </p:cNvSpPr>
          <p:nvPr>
            <p:ph idx="1"/>
          </p:nvPr>
        </p:nvSpPr>
        <p:spPr/>
        <p:txBody>
          <a:bodyPr/>
          <a:lstStyle/>
          <a:p>
            <a:r>
              <a:rPr lang="en-US" altLang="zh-TW" dirty="0" err="1">
                <a:hlinkClick r:id="rId2"/>
              </a:rPr>
              <a:t>DecisionSupportServiceModule</a:t>
            </a:r>
            <a:endParaRPr lang="en-US" altLang="zh-TW" dirty="0"/>
          </a:p>
          <a:p>
            <a:pPr lvl="1"/>
            <a:r>
              <a:rPr lang="en-US" altLang="zh-TW" dirty="0" err="1">
                <a:hlinkClick r:id="rId3" tooltip="A guidance response is the formal response to a guidance request, including any output parameters returned by the evaluation, as well as the description of any proposed actions to be taken."/>
              </a:rPr>
              <a:t>GuidanceResponse</a:t>
            </a:r>
            <a:endParaRPr lang="en-US" altLang="zh-TW" dirty="0"/>
          </a:p>
          <a:p>
            <a:pPr lvl="1"/>
            <a:r>
              <a:rPr lang="en-US" altLang="zh-TW" dirty="0">
                <a:hlinkClick r:id="rId4" tooltip="The Measure resource provides the definition of a quality measure."/>
              </a:rPr>
              <a:t>Measure</a:t>
            </a:r>
            <a:endParaRPr lang="en-US" altLang="zh-TW" dirty="0"/>
          </a:p>
          <a:p>
            <a:pPr lvl="1"/>
            <a:r>
              <a:rPr lang="en-US" altLang="zh-TW" dirty="0" err="1">
                <a:hlinkClick r:id="rId5" tooltip="The MeasureReport resource contains the results of evaluating a measure."/>
              </a:rPr>
              <a:t>MeasureReport</a:t>
            </a:r>
            <a:endParaRPr lang="en-US" altLang="zh-TW" dirty="0"/>
          </a:p>
          <a:p>
            <a:pPr lvl="1"/>
            <a:r>
              <a:rPr lang="en-US" altLang="zh-TW" u="sng" dirty="0" err="1">
                <a:hlinkClick r:id="rId6" tooltip="This resource allows for the definition of some activity to be performed, independent of a particular patient, practitioner, or other performance context."/>
              </a:rPr>
              <a:t>ActivityDefinition</a:t>
            </a:r>
            <a:endParaRPr lang="en-US" altLang="zh-TW" u="sng" dirty="0"/>
          </a:p>
          <a:p>
            <a:pPr lvl="1"/>
            <a:r>
              <a:rPr lang="en-US" altLang="zh-TW" dirty="0" err="1">
                <a:hlinkClick r:id="rId7" tooltip="The ServiceDefinition describes a unit of decision support functionality that is made available as a service, such as immunization modules or drug-drug interaction checking."/>
              </a:rPr>
              <a:t>ServiceDefinition</a:t>
            </a:r>
            <a:endParaRPr lang="en-US" altLang="zh-TW" dirty="0"/>
          </a:p>
          <a:p>
            <a:pPr lvl="1"/>
            <a:r>
              <a:rPr lang="en-US" altLang="zh-TW" u="sng" dirty="0" err="1">
                <a:hlinkClick r:id="rId8" tooltip="This resource allows for the definition of various types of plans as a sharable, consumable, and executable artifact. The resource is general enough to support the description of a broad range of clinical artifacts such as clinical decision support rules, order sets and protocols."/>
              </a:rPr>
              <a:t>PlanDefinition</a:t>
            </a:r>
            <a:endParaRPr lang="zh-TW"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Financial &amp; Insurance Resources</a:t>
            </a:r>
            <a:endParaRPr lang="zh-TW" altLang="en-US" dirty="0"/>
          </a:p>
        </p:txBody>
      </p:sp>
      <p:sp>
        <p:nvSpPr>
          <p:cNvPr id="3" name="內容版面配置區 2"/>
          <p:cNvSpPr>
            <a:spLocks noGrp="1"/>
          </p:cNvSpPr>
          <p:nvPr>
            <p:ph idx="1"/>
          </p:nvPr>
        </p:nvSpPr>
        <p:spPr/>
        <p:txBody>
          <a:bodyPr>
            <a:normAutofit fontScale="70000" lnSpcReduction="20000"/>
          </a:bodyPr>
          <a:lstStyle/>
          <a:p>
            <a:r>
              <a:rPr lang="en-US" altLang="zh-TW" dirty="0">
                <a:hlinkClick r:id="rId2" tooltip="Financial instrument which may be used to reimburse or pay for health care products and services."/>
              </a:rPr>
              <a:t>Coverage</a:t>
            </a:r>
            <a:r>
              <a:rPr lang="en-US" altLang="zh-TW" dirty="0"/>
              <a:t> </a:t>
            </a:r>
            <a:r>
              <a:rPr lang="zh-TW" altLang="en-US" dirty="0">
                <a:solidFill>
                  <a:schemeClr val="accent6">
                    <a:lumMod val="75000"/>
                  </a:schemeClr>
                </a:solidFill>
              </a:rPr>
              <a:t>保險方案 </a:t>
            </a:r>
            <a:r>
              <a:rPr lang="en-US" altLang="zh-TW" dirty="0">
                <a:solidFill>
                  <a:schemeClr val="accent6">
                    <a:lumMod val="75000"/>
                  </a:schemeClr>
                </a:solidFill>
              </a:rPr>
              <a:t>/ </a:t>
            </a:r>
            <a:r>
              <a:rPr lang="zh-TW" altLang="en-US" dirty="0">
                <a:solidFill>
                  <a:schemeClr val="accent6">
                    <a:lumMod val="75000"/>
                  </a:schemeClr>
                </a:solidFill>
              </a:rPr>
              <a:t>身分</a:t>
            </a:r>
          </a:p>
          <a:p>
            <a:r>
              <a:rPr lang="en-US" altLang="zh-TW" dirty="0" err="1">
                <a:hlinkClick r:id="rId3" tooltip="The EligibilityRequest provides patient and insurance coverage information to an insurer for them to respond, in the form of an EligibilityResponse, with information regarding whether the stated coverage is valid and in-force and optionally to provide the insurance details of the policy."/>
              </a:rPr>
              <a:t>EligibilityRequest</a:t>
            </a:r>
            <a:r>
              <a:rPr lang="en-US" altLang="zh-TW" dirty="0"/>
              <a:t> </a:t>
            </a:r>
            <a:r>
              <a:rPr lang="zh-TW" altLang="en-US" dirty="0">
                <a:solidFill>
                  <a:schemeClr val="accent6">
                    <a:lumMod val="75000"/>
                  </a:schemeClr>
                </a:solidFill>
              </a:rPr>
              <a:t>保險身分確認請求</a:t>
            </a:r>
          </a:p>
          <a:p>
            <a:r>
              <a:rPr lang="en-US" altLang="zh-TW" u="sng" dirty="0" err="1">
                <a:hlinkClick r:id="rId4" tooltip="This resource provides eligibility and plan details from the processing of an Eligibility resource."/>
              </a:rPr>
              <a:t>EligibilityResponse</a:t>
            </a:r>
            <a:r>
              <a:rPr lang="en-US" altLang="zh-TW" dirty="0"/>
              <a:t> </a:t>
            </a:r>
            <a:r>
              <a:rPr lang="zh-TW" altLang="en-US" dirty="0">
                <a:solidFill>
                  <a:schemeClr val="accent6">
                    <a:lumMod val="75000"/>
                  </a:schemeClr>
                </a:solidFill>
              </a:rPr>
              <a:t>保險身分確認回覆</a:t>
            </a:r>
            <a:r>
              <a:rPr lang="en-US" altLang="zh-TW" dirty="0">
                <a:solidFill>
                  <a:schemeClr val="accent6">
                    <a:lumMod val="75000"/>
                  </a:schemeClr>
                </a:solidFill>
              </a:rPr>
              <a:t>(</a:t>
            </a:r>
            <a:r>
              <a:rPr lang="zh-TW" altLang="en-US" dirty="0">
                <a:solidFill>
                  <a:schemeClr val="accent6">
                    <a:lumMod val="75000"/>
                  </a:schemeClr>
                </a:solidFill>
              </a:rPr>
              <a:t>給付額度</a:t>
            </a:r>
            <a:r>
              <a:rPr lang="en-US" altLang="zh-TW" dirty="0">
                <a:solidFill>
                  <a:schemeClr val="accent6">
                    <a:lumMod val="75000"/>
                  </a:schemeClr>
                </a:solidFill>
              </a:rPr>
              <a:t>/</a:t>
            </a:r>
            <a:r>
              <a:rPr lang="zh-TW" altLang="en-US" dirty="0">
                <a:solidFill>
                  <a:schemeClr val="accent6">
                    <a:lumMod val="75000"/>
                  </a:schemeClr>
                </a:solidFill>
              </a:rPr>
              <a:t>報銷條件</a:t>
            </a:r>
            <a:r>
              <a:rPr lang="en-US" altLang="zh-TW" dirty="0">
                <a:solidFill>
                  <a:schemeClr val="accent6">
                    <a:lumMod val="75000"/>
                  </a:schemeClr>
                </a:solidFill>
              </a:rPr>
              <a:t>)</a:t>
            </a:r>
          </a:p>
          <a:p>
            <a:r>
              <a:rPr lang="en-US" altLang="zh-TW" u="sng" dirty="0" err="1">
                <a:hlinkClick r:id="rId5" tooltip="This resource provides the insurance enrollment details to the insurer regarding a specified coverage."/>
              </a:rPr>
              <a:t>EnrollmentRequest</a:t>
            </a:r>
            <a:r>
              <a:rPr lang="en-US" altLang="zh-TW" dirty="0"/>
              <a:t> </a:t>
            </a:r>
            <a:r>
              <a:rPr lang="zh-TW" altLang="en-US" dirty="0">
                <a:solidFill>
                  <a:schemeClr val="accent6">
                    <a:lumMod val="75000"/>
                  </a:schemeClr>
                </a:solidFill>
              </a:rPr>
              <a:t>保健方案請求</a:t>
            </a:r>
          </a:p>
          <a:p>
            <a:r>
              <a:rPr lang="en-US" altLang="zh-TW" u="sng" dirty="0" err="1">
                <a:hlinkClick r:id="rId6" tooltip="This resource provides enrollment and plan details from the processing of an Enrollment resource."/>
              </a:rPr>
              <a:t>EnrollmentResponse</a:t>
            </a:r>
            <a:r>
              <a:rPr lang="en-US" altLang="zh-TW" dirty="0"/>
              <a:t> </a:t>
            </a:r>
            <a:r>
              <a:rPr lang="zh-TW" altLang="en-US" dirty="0">
                <a:solidFill>
                  <a:schemeClr val="accent6">
                    <a:lumMod val="75000"/>
                  </a:schemeClr>
                </a:solidFill>
              </a:rPr>
              <a:t>保健方案回覆</a:t>
            </a:r>
          </a:p>
          <a:p>
            <a:r>
              <a:rPr lang="en-US" altLang="zh-TW" u="sng" dirty="0">
                <a:hlinkClick r:id="rId7" tooltip="A provider issued list of services and products provided, or to be provided, to a patient which is provided to an insurer for payment recovery."/>
              </a:rPr>
              <a:t>Claim</a:t>
            </a:r>
            <a:r>
              <a:rPr lang="en-US" altLang="zh-TW" dirty="0"/>
              <a:t> </a:t>
            </a:r>
            <a:r>
              <a:rPr lang="zh-TW" altLang="en-US" dirty="0">
                <a:solidFill>
                  <a:schemeClr val="accent6">
                    <a:lumMod val="75000"/>
                  </a:schemeClr>
                </a:solidFill>
              </a:rPr>
              <a:t>申報</a:t>
            </a:r>
            <a:r>
              <a:rPr lang="en-US" altLang="zh-TW" dirty="0">
                <a:solidFill>
                  <a:schemeClr val="accent6">
                    <a:lumMod val="75000"/>
                  </a:schemeClr>
                </a:solidFill>
              </a:rPr>
              <a:t>/</a:t>
            </a:r>
            <a:r>
              <a:rPr lang="zh-TW" altLang="en-US" dirty="0">
                <a:solidFill>
                  <a:schemeClr val="accent6">
                    <a:lumMod val="75000"/>
                  </a:schemeClr>
                </a:solidFill>
              </a:rPr>
              <a:t>應收帳款 </a:t>
            </a:r>
            <a:r>
              <a:rPr lang="en-US" altLang="zh-TW" dirty="0">
                <a:solidFill>
                  <a:schemeClr val="accent6">
                    <a:lumMod val="75000"/>
                  </a:schemeClr>
                </a:solidFill>
              </a:rPr>
              <a:t>(</a:t>
            </a:r>
            <a:r>
              <a:rPr lang="zh-TW" altLang="en-US" dirty="0">
                <a:solidFill>
                  <a:schemeClr val="accent6">
                    <a:lumMod val="75000"/>
                  </a:schemeClr>
                </a:solidFill>
              </a:rPr>
              <a:t>後台帳</a:t>
            </a:r>
            <a:r>
              <a:rPr lang="en-US" altLang="zh-TW" dirty="0">
                <a:solidFill>
                  <a:schemeClr val="accent6">
                    <a:lumMod val="75000"/>
                  </a:schemeClr>
                </a:solidFill>
              </a:rPr>
              <a:t>)</a:t>
            </a:r>
          </a:p>
          <a:p>
            <a:r>
              <a:rPr lang="en-US" altLang="zh-TW" dirty="0" err="1">
                <a:hlinkClick r:id="rId8" tooltip="This resource provides the adjudication details from the processing of a Claim resource."/>
              </a:rPr>
              <a:t>ClaimResponse</a:t>
            </a:r>
            <a:r>
              <a:rPr lang="en-US" altLang="zh-TW" dirty="0"/>
              <a:t> </a:t>
            </a:r>
            <a:r>
              <a:rPr lang="zh-TW" altLang="en-US" dirty="0">
                <a:solidFill>
                  <a:schemeClr val="accent6">
                    <a:lumMod val="75000"/>
                  </a:schemeClr>
                </a:solidFill>
              </a:rPr>
              <a:t>核付</a:t>
            </a:r>
            <a:r>
              <a:rPr lang="en-US" altLang="zh-TW" dirty="0">
                <a:solidFill>
                  <a:schemeClr val="accent6">
                    <a:lumMod val="75000"/>
                  </a:schemeClr>
                </a:solidFill>
              </a:rPr>
              <a:t>/</a:t>
            </a:r>
            <a:r>
              <a:rPr lang="zh-TW" altLang="en-US" dirty="0">
                <a:solidFill>
                  <a:schemeClr val="accent6">
                    <a:lumMod val="75000"/>
                  </a:schemeClr>
                </a:solidFill>
              </a:rPr>
              <a:t>支付</a:t>
            </a:r>
          </a:p>
          <a:p>
            <a:r>
              <a:rPr lang="en-US" altLang="zh-TW" u="sng" dirty="0" err="1">
                <a:hlinkClick r:id="rId9" tooltip="This resource provides the status of the payment for goods and services rendered, and the request and response resource references."/>
              </a:rPr>
              <a:t>PaymentNotice</a:t>
            </a:r>
            <a:r>
              <a:rPr lang="en-US" altLang="zh-TW" dirty="0"/>
              <a:t> </a:t>
            </a:r>
            <a:r>
              <a:rPr lang="zh-TW" altLang="en-US" dirty="0">
                <a:solidFill>
                  <a:schemeClr val="accent6">
                    <a:lumMod val="75000"/>
                  </a:schemeClr>
                </a:solidFill>
              </a:rPr>
              <a:t>收據</a:t>
            </a:r>
          </a:p>
          <a:p>
            <a:r>
              <a:rPr lang="en-US" altLang="zh-TW" dirty="0" err="1">
                <a:hlinkClick r:id="rId10" tooltip="This resource provides payment details and claim references supporting a bulk payment."/>
              </a:rPr>
              <a:t>PaymentReconciliation</a:t>
            </a:r>
            <a:r>
              <a:rPr lang="en-US" altLang="zh-TW" dirty="0"/>
              <a:t> </a:t>
            </a:r>
            <a:r>
              <a:rPr lang="zh-TW" altLang="en-US" dirty="0">
                <a:solidFill>
                  <a:schemeClr val="accent6">
                    <a:lumMod val="75000"/>
                  </a:schemeClr>
                </a:solidFill>
              </a:rPr>
              <a:t>對帳單</a:t>
            </a:r>
          </a:p>
          <a:p>
            <a:r>
              <a:rPr lang="en-US" altLang="zh-TW" u="sng" dirty="0" err="1">
                <a:hlinkClick r:id="rId11" tooltip="This resource provides: the claim details; adjudication details from the processing of a Claim; and optionally account balance information, for informing the subscriber of the benefits provided."/>
              </a:rPr>
              <a:t>ExplanationOfBenefit</a:t>
            </a:r>
            <a:r>
              <a:rPr lang="en-US" altLang="zh-TW" dirty="0"/>
              <a:t> </a:t>
            </a:r>
            <a:r>
              <a:rPr lang="zh-TW" altLang="en-US" dirty="0">
                <a:solidFill>
                  <a:schemeClr val="accent6">
                    <a:lumMod val="75000"/>
                  </a:schemeClr>
                </a:solidFill>
              </a:rPr>
              <a:t>支付紀錄</a:t>
            </a:r>
          </a:p>
          <a:p>
            <a:r>
              <a:rPr lang="en-US" altLang="zh-TW" dirty="0">
                <a:hlinkClick r:id="rId12" tooltip="A financial tool for tracking value accrued for a particular purpose.  In the healthcare field, used to track charges for a patient, cost centers, etc."/>
              </a:rPr>
              <a:t>Account</a:t>
            </a:r>
            <a:r>
              <a:rPr lang="en-US" altLang="zh-TW" dirty="0"/>
              <a:t> </a:t>
            </a:r>
            <a:r>
              <a:rPr lang="zh-TW" altLang="en-US" dirty="0">
                <a:solidFill>
                  <a:schemeClr val="accent6">
                    <a:lumMod val="75000"/>
                  </a:schemeClr>
                </a:solidFill>
              </a:rPr>
              <a:t>帳戶</a:t>
            </a:r>
          </a:p>
          <a:p>
            <a:r>
              <a:rPr lang="en-US" altLang="zh-TW" dirty="0" err="1">
                <a:hlinkClick r:id="rId13" tooltip="The resource ChargeItem describes the provision of healthcare provider products for a certain patient, therefore referring not only to the product, but containing in addition details of the provision, like date, time, amounts and participating organizations and persons. Main Usage of the ChargeItem is to enable the billing process and internal cost allocation."/>
              </a:rPr>
              <a:t>ChargeItem</a:t>
            </a:r>
            <a:r>
              <a:rPr lang="en-US" altLang="zh-TW" dirty="0"/>
              <a:t> </a:t>
            </a:r>
            <a:r>
              <a:rPr lang="zh-TW" altLang="en-US" dirty="0">
                <a:solidFill>
                  <a:schemeClr val="accent6">
                    <a:lumMod val="75000"/>
                  </a:schemeClr>
                </a:solidFill>
              </a:rPr>
              <a:t>計費項目 </a:t>
            </a:r>
            <a:r>
              <a:rPr lang="en-US" altLang="zh-TW" dirty="0">
                <a:solidFill>
                  <a:schemeClr val="accent6">
                    <a:lumMod val="75000"/>
                  </a:schemeClr>
                </a:solidFill>
              </a:rPr>
              <a:t>(</a:t>
            </a:r>
            <a:r>
              <a:rPr lang="zh-TW" altLang="en-US" dirty="0">
                <a:solidFill>
                  <a:schemeClr val="accent6">
                    <a:lumMod val="75000"/>
                  </a:schemeClr>
                </a:solidFill>
              </a:rPr>
              <a:t>前台帳</a:t>
            </a:r>
            <a:r>
              <a:rPr lang="en-US" altLang="zh-TW" dirty="0">
                <a:solidFill>
                  <a:schemeClr val="accent6">
                    <a:lumMod val="75000"/>
                  </a:schemeClr>
                </a:solidFill>
              </a:rPr>
              <a:t>)</a:t>
            </a:r>
          </a:p>
          <a:p>
            <a:endParaRPr lang="zh-TW"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3528" y="214290"/>
            <a:ext cx="8677628" cy="1152128"/>
          </a:xfrm>
        </p:spPr>
        <p:txBody>
          <a:bodyPr>
            <a:normAutofit/>
          </a:bodyPr>
          <a:lstStyle/>
          <a:p>
            <a:r>
              <a:rPr lang="en-US" dirty="0"/>
              <a:t>It’s all about combining resources . . .</a:t>
            </a:r>
            <a:endParaRPr lang="en-CA" dirty="0"/>
          </a:p>
        </p:txBody>
      </p:sp>
      <p:grpSp>
        <p:nvGrpSpPr>
          <p:cNvPr id="2" name="Group 5"/>
          <p:cNvGrpSpPr/>
          <p:nvPr/>
        </p:nvGrpSpPr>
        <p:grpSpPr>
          <a:xfrm>
            <a:off x="4611512" y="3042140"/>
            <a:ext cx="1616672" cy="1901825"/>
            <a:chOff x="4211960" y="3176791"/>
            <a:chExt cx="1616672" cy="1901825"/>
          </a:xfrm>
          <a:effectLst>
            <a:glow rad="63500">
              <a:schemeClr val="accent1">
                <a:satMod val="175000"/>
                <a:alpha val="40000"/>
              </a:schemeClr>
            </a:glow>
            <a:outerShdw blurRad="50800" dist="38100" dir="2700000" algn="tl" rotWithShape="0">
              <a:prstClr val="black">
                <a:alpha val="40000"/>
              </a:prstClr>
            </a:outerShdw>
          </a:effectLst>
        </p:grpSpPr>
        <p:pic>
          <p:nvPicPr>
            <p:cNvPr id="6"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4088732" y="3338716"/>
              <a:ext cx="1901825" cy="15779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0"/>
            <p:cNvSpPr txBox="1"/>
            <p:nvPr/>
          </p:nvSpPr>
          <p:spPr>
            <a:xfrm>
              <a:off x="4211960" y="3563652"/>
              <a:ext cx="1400648" cy="1015663"/>
            </a:xfrm>
            <a:prstGeom prst="rect">
              <a:avLst/>
            </a:prstGeom>
            <a:noFill/>
          </p:spPr>
          <p:txBody>
            <a:bodyPr wrap="square" rtlCol="0">
              <a:spAutoFit/>
            </a:bodyPr>
            <a:lstStyle/>
            <a:p>
              <a:pPr algn="ctr"/>
              <a:r>
                <a:rPr lang="en-US" sz="2000" dirty="0">
                  <a:solidFill>
                    <a:srgbClr val="FFFFFF"/>
                  </a:solidFill>
                </a:rPr>
                <a:t>Diagnostic</a:t>
              </a:r>
            </a:p>
            <a:p>
              <a:pPr algn="ctr"/>
              <a:endParaRPr lang="en-US" sz="2000" dirty="0">
                <a:solidFill>
                  <a:srgbClr val="FFFFFF"/>
                </a:solidFill>
              </a:endParaRPr>
            </a:p>
            <a:p>
              <a:pPr algn="ctr"/>
              <a:r>
                <a:rPr lang="en-US" sz="2000" dirty="0">
                  <a:solidFill>
                    <a:srgbClr val="FFFFFF"/>
                  </a:solidFill>
                </a:rPr>
                <a:t>Report</a:t>
              </a:r>
              <a:endParaRPr lang="en-CA" sz="2000" dirty="0">
                <a:solidFill>
                  <a:srgbClr val="FFFFFF"/>
                </a:solidFill>
              </a:endParaRPr>
            </a:p>
          </p:txBody>
        </p:sp>
      </p:grpSp>
      <p:grpSp>
        <p:nvGrpSpPr>
          <p:cNvPr id="3" name="Group 4"/>
          <p:cNvGrpSpPr/>
          <p:nvPr/>
        </p:nvGrpSpPr>
        <p:grpSpPr>
          <a:xfrm>
            <a:off x="3027337" y="3071758"/>
            <a:ext cx="1901825" cy="1577975"/>
            <a:chOff x="2267744" y="3284984"/>
            <a:chExt cx="1901825" cy="1577975"/>
          </a:xfrm>
        </p:grpSpPr>
        <p:pic>
          <p:nvPicPr>
            <p:cNvPr id="9" name="Picture 7" descr="C:\Users\office\AppData\Local\Microsoft\Windows\Temporary Internet Files\Content.IE5\ENHGUKDG\MC900318996[1].wmf"/>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2267744" y="3284984"/>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19"/>
            <p:cNvSpPr txBox="1"/>
            <p:nvPr/>
          </p:nvSpPr>
          <p:spPr>
            <a:xfrm>
              <a:off x="2714600" y="3750941"/>
              <a:ext cx="1008112" cy="769441"/>
            </a:xfrm>
            <a:prstGeom prst="rect">
              <a:avLst/>
            </a:prstGeom>
            <a:noFill/>
          </p:spPr>
          <p:txBody>
            <a:bodyPr wrap="square" rtlCol="0">
              <a:spAutoFit/>
            </a:bodyPr>
            <a:lstStyle/>
            <a:p>
              <a:pPr algn="ctr"/>
              <a:r>
                <a:rPr lang="en-US" sz="2000" b="1" dirty="0">
                  <a:solidFill>
                    <a:srgbClr val="FFFFFF"/>
                  </a:solidFill>
                </a:rPr>
                <a:t>Patient</a:t>
              </a:r>
            </a:p>
            <a:p>
              <a:pPr algn="ctr"/>
              <a:endParaRPr lang="en-US" sz="1200" dirty="0">
                <a:solidFill>
                  <a:srgbClr val="636360"/>
                </a:solidFill>
              </a:endParaRPr>
            </a:p>
            <a:p>
              <a:pPr algn="ctr"/>
              <a:endParaRPr lang="en-US" sz="1200" dirty="0">
                <a:solidFill>
                  <a:srgbClr val="636360"/>
                </a:solidFill>
              </a:endParaRPr>
            </a:p>
          </p:txBody>
        </p:sp>
      </p:grpSp>
      <p:grpSp>
        <p:nvGrpSpPr>
          <p:cNvPr id="5" name="Group 8"/>
          <p:cNvGrpSpPr/>
          <p:nvPr/>
        </p:nvGrpSpPr>
        <p:grpSpPr>
          <a:xfrm>
            <a:off x="4323481" y="4581129"/>
            <a:ext cx="1901825" cy="1577975"/>
            <a:chOff x="3923928" y="5013176"/>
            <a:chExt cx="1901825" cy="1577975"/>
          </a:xfrm>
        </p:grpSpPr>
        <p:pic>
          <p:nvPicPr>
            <p:cNvPr id="12"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3928" y="5013176"/>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13" name="TextBox 20"/>
            <p:cNvSpPr txBox="1"/>
            <p:nvPr/>
          </p:nvSpPr>
          <p:spPr>
            <a:xfrm>
              <a:off x="4169568" y="5517232"/>
              <a:ext cx="1515047" cy="769441"/>
            </a:xfrm>
            <a:prstGeom prst="rect">
              <a:avLst/>
            </a:prstGeom>
            <a:noFill/>
          </p:spPr>
          <p:txBody>
            <a:bodyPr wrap="square" rtlCol="0">
              <a:spAutoFit/>
            </a:bodyPr>
            <a:lstStyle/>
            <a:p>
              <a:pPr algn="ctr"/>
              <a:r>
                <a:rPr lang="en-US" sz="2000" dirty="0">
                  <a:solidFill>
                    <a:srgbClr val="FFFFFF"/>
                  </a:solidFill>
                </a:rPr>
                <a:t>Practitioner</a:t>
              </a:r>
            </a:p>
            <a:p>
              <a:endParaRPr lang="en-US" sz="1200" dirty="0">
                <a:solidFill>
                  <a:srgbClr val="636360"/>
                </a:solidFill>
              </a:endParaRPr>
            </a:p>
            <a:p>
              <a:endParaRPr lang="en-US" sz="1200" dirty="0">
                <a:solidFill>
                  <a:srgbClr val="636360"/>
                </a:solidFill>
              </a:endParaRPr>
            </a:p>
          </p:txBody>
        </p:sp>
      </p:grpSp>
      <p:grpSp>
        <p:nvGrpSpPr>
          <p:cNvPr id="8" name="Group 6"/>
          <p:cNvGrpSpPr/>
          <p:nvPr/>
        </p:nvGrpSpPr>
        <p:grpSpPr>
          <a:xfrm>
            <a:off x="4293864" y="1796819"/>
            <a:ext cx="1901825" cy="1577975"/>
            <a:chOff x="3895115" y="1724725"/>
            <a:chExt cx="1901825" cy="1577975"/>
          </a:xfrm>
        </p:grpSpPr>
        <p:pic>
          <p:nvPicPr>
            <p:cNvPr id="15" name="Picture 7" descr="C:\Users\office\AppData\Local\Microsoft\Windows\Temporary Internet Files\Content.IE5\ENHGUKDG\MC900318996[1].wmf"/>
            <p:cNvPicPr>
              <a:picLocks noChangeAspect="1" noChangeArrowheads="1"/>
            </p:cNvPicPr>
            <p:nvPr/>
          </p:nvPicPr>
          <p:blipFill>
            <a:blip r:embed="rId2"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0800000">
              <a:off x="3895115" y="1724725"/>
              <a:ext cx="1901825" cy="1577975"/>
            </a:xfrm>
            <a:prstGeom prst="rect">
              <a:avLst/>
            </a:prstGeom>
            <a:noFill/>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21"/>
            <p:cNvSpPr txBox="1"/>
            <p:nvPr/>
          </p:nvSpPr>
          <p:spPr>
            <a:xfrm>
              <a:off x="4130393" y="2348794"/>
              <a:ext cx="1626567" cy="769441"/>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a:r>
                <a:rPr lang="en-US" sz="2000" dirty="0">
                  <a:solidFill>
                    <a:srgbClr val="FFFFFF"/>
                  </a:solidFill>
                </a:rPr>
                <a:t>Observation</a:t>
              </a:r>
            </a:p>
            <a:p>
              <a:pPr algn="ctr"/>
              <a:endParaRPr lang="en-US" sz="1200" dirty="0">
                <a:solidFill>
                  <a:srgbClr val="636360"/>
                </a:solidFill>
              </a:endParaRPr>
            </a:p>
            <a:p>
              <a:pPr algn="ctr"/>
              <a:endParaRPr lang="en-US" sz="1200" dirty="0">
                <a:solidFill>
                  <a:srgbClr val="636360"/>
                </a:solidFill>
              </a:endParaRPr>
            </a:p>
          </p:txBody>
        </p:sp>
      </p:grpSp>
      <p:grpSp>
        <p:nvGrpSpPr>
          <p:cNvPr id="11" name="Group 31"/>
          <p:cNvGrpSpPr/>
          <p:nvPr/>
        </p:nvGrpSpPr>
        <p:grpSpPr>
          <a:xfrm>
            <a:off x="1475657" y="2813445"/>
            <a:ext cx="1944217" cy="2535765"/>
            <a:chOff x="752082" y="3284984"/>
            <a:chExt cx="1638667" cy="1901825"/>
          </a:xfrm>
        </p:grpSpPr>
        <p:pic>
          <p:nvPicPr>
            <p:cNvPr id="18" name="Picture 7" descr="C:\Users\office\AppData\Local\Microsoft\Windows\Temporary Internet Files\Content.IE5\ENHGUKDG\MC90031899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50849" y="3446909"/>
              <a:ext cx="1901825" cy="1577975"/>
            </a:xfrm>
            <a:prstGeom prst="rect">
              <a:avLst/>
            </a:prstGeom>
            <a:noFill/>
            <a:effectLst>
              <a:glow rad="63500">
                <a:schemeClr val="accent1">
                  <a:satMod val="175000"/>
                  <a:alpha val="40000"/>
                </a:schemeClr>
              </a:glow>
              <a:outerShdw blurRad="50800" dist="50800" dir="5400000" algn="ctr" rotWithShape="0">
                <a:schemeClr val="tx2">
                  <a:lumMod val="95000"/>
                  <a:lumOff val="5000"/>
                </a:schemeClr>
              </a:outerShdw>
            </a:effectLst>
            <a:extLst>
              <a:ext uri="{909E8E84-426E-40DD-AFC4-6F175D3DCCD1}">
                <a14:hiddenFill xmlns:a14="http://schemas.microsoft.com/office/drawing/2010/main">
                  <a:solidFill>
                    <a:srgbClr val="FFFFFF"/>
                  </a:solidFill>
                </a14:hiddenFill>
              </a:ext>
            </a:extLst>
          </p:spPr>
        </p:pic>
        <p:sp>
          <p:nvSpPr>
            <p:cNvPr id="19" name="TextBox 33"/>
            <p:cNvSpPr txBox="1"/>
            <p:nvPr/>
          </p:nvSpPr>
          <p:spPr>
            <a:xfrm>
              <a:off x="752082" y="3962675"/>
              <a:ext cx="1276797" cy="530915"/>
            </a:xfrm>
            <a:prstGeom prst="rect">
              <a:avLst/>
            </a:prstGeom>
            <a:noFill/>
          </p:spPr>
          <p:txBody>
            <a:bodyPr wrap="square" rtlCol="0">
              <a:spAutoFit/>
            </a:bodyPr>
            <a:lstStyle/>
            <a:p>
              <a:pPr algn="ctr"/>
              <a:r>
                <a:rPr lang="en-US" sz="1800" dirty="0"/>
                <a:t>Organization</a:t>
              </a:r>
            </a:p>
            <a:p>
              <a:pPr algn="ctr"/>
              <a:endParaRPr lang="en-US" sz="1100" dirty="0">
                <a:solidFill>
                  <a:srgbClr val="636360"/>
                </a:solidFill>
              </a:endParaRPr>
            </a:p>
            <a:p>
              <a:pPr algn="ctr"/>
              <a:endParaRPr lang="en-US" sz="1100" dirty="0">
                <a:solidFill>
                  <a:srgbClr val="636360"/>
                </a:solidFill>
              </a:endParaRPr>
            </a:p>
          </p:txBody>
        </p:sp>
      </p:grpSp>
      <p:grpSp>
        <p:nvGrpSpPr>
          <p:cNvPr id="14" name="Group 15"/>
          <p:cNvGrpSpPr/>
          <p:nvPr/>
        </p:nvGrpSpPr>
        <p:grpSpPr>
          <a:xfrm>
            <a:off x="6272" y="1611949"/>
            <a:ext cx="9246248" cy="5115019"/>
            <a:chOff x="179512" y="1071551"/>
            <a:chExt cx="9246248" cy="3836265"/>
          </a:xfrm>
        </p:grpSpPr>
        <p:sp>
          <p:nvSpPr>
            <p:cNvPr id="21" name="TextBox 9"/>
            <p:cNvSpPr txBox="1"/>
            <p:nvPr/>
          </p:nvSpPr>
          <p:spPr>
            <a:xfrm rot="918092">
              <a:off x="337688" y="1630444"/>
              <a:ext cx="4077083" cy="300083"/>
            </a:xfrm>
            <a:prstGeom prst="rect">
              <a:avLst/>
            </a:prstGeom>
            <a:noFill/>
          </p:spPr>
          <p:txBody>
            <a:bodyPr wrap="none" rtlCol="0">
              <a:spAutoFit/>
            </a:bodyPr>
            <a:lstStyle/>
            <a:p>
              <a:r>
                <a:rPr lang="en-US" sz="2000" dirty="0">
                  <a:solidFill>
                    <a:srgbClr val="636360"/>
                  </a:solidFill>
                </a:rPr>
                <a:t>http://</a:t>
              </a:r>
              <a:r>
                <a:rPr lang="en-US" sz="2000" dirty="0" err="1">
                  <a:solidFill>
                    <a:srgbClr val="636360"/>
                  </a:solidFill>
                </a:rPr>
                <a:t>moh.govt.nz</a:t>
              </a:r>
              <a:r>
                <a:rPr lang="en-US" sz="2000" dirty="0">
                  <a:solidFill>
                    <a:srgbClr val="636360"/>
                  </a:solidFill>
                </a:rPr>
                <a:t>/</a:t>
              </a:r>
              <a:r>
                <a:rPr lang="en-US" sz="2000" dirty="0" err="1">
                  <a:solidFill>
                    <a:srgbClr val="636360"/>
                  </a:solidFill>
                </a:rPr>
                <a:t>nhi</a:t>
              </a:r>
              <a:r>
                <a:rPr lang="en-US" sz="2000" dirty="0">
                  <a:solidFill>
                    <a:srgbClr val="636360"/>
                  </a:solidFill>
                </a:rPr>
                <a:t>/Patient/223</a:t>
              </a:r>
              <a:endParaRPr lang="nl-NL" sz="2000" dirty="0">
                <a:solidFill>
                  <a:srgbClr val="636360"/>
                </a:solidFill>
              </a:endParaRPr>
            </a:p>
          </p:txBody>
        </p:sp>
        <p:sp>
          <p:nvSpPr>
            <p:cNvPr id="22" name="TextBox 22"/>
            <p:cNvSpPr txBox="1"/>
            <p:nvPr/>
          </p:nvSpPr>
          <p:spPr>
            <a:xfrm>
              <a:off x="4357686" y="4607733"/>
              <a:ext cx="4433125" cy="300083"/>
            </a:xfrm>
            <a:prstGeom prst="rect">
              <a:avLst/>
            </a:prstGeom>
            <a:noFill/>
          </p:spPr>
          <p:txBody>
            <a:bodyPr wrap="none" rtlCol="0">
              <a:spAutoFit/>
            </a:bodyPr>
            <a:lstStyle/>
            <a:p>
              <a:r>
                <a:rPr lang="en-US" sz="2000" dirty="0">
                  <a:solidFill>
                    <a:srgbClr val="636360"/>
                  </a:solidFill>
                </a:rPr>
                <a:t>http://</a:t>
              </a:r>
              <a:r>
                <a:rPr lang="en-US" sz="2000" dirty="0" err="1">
                  <a:solidFill>
                    <a:srgbClr val="636360"/>
                  </a:solidFill>
                </a:rPr>
                <a:t>moh.govt.nz</a:t>
              </a:r>
              <a:r>
                <a:rPr lang="en-US" sz="2000" dirty="0">
                  <a:solidFill>
                    <a:srgbClr val="636360"/>
                  </a:solidFill>
                </a:rPr>
                <a:t>/</a:t>
              </a:r>
              <a:r>
                <a:rPr lang="en-US" sz="2000" dirty="0" err="1">
                  <a:solidFill>
                    <a:srgbClr val="636360"/>
                  </a:solidFill>
                </a:rPr>
                <a:t>hpi</a:t>
              </a:r>
              <a:r>
                <a:rPr lang="en-US" sz="2000" dirty="0">
                  <a:solidFill>
                    <a:srgbClr val="636360"/>
                  </a:solidFill>
                </a:rPr>
                <a:t>/Practitioner/87</a:t>
              </a:r>
              <a:endParaRPr lang="nl-NL" sz="2000" dirty="0">
                <a:solidFill>
                  <a:srgbClr val="636360"/>
                </a:solidFill>
              </a:endParaRPr>
            </a:p>
          </p:txBody>
        </p:sp>
        <p:sp>
          <p:nvSpPr>
            <p:cNvPr id="23" name="TextBox 23"/>
            <p:cNvSpPr txBox="1"/>
            <p:nvPr/>
          </p:nvSpPr>
          <p:spPr>
            <a:xfrm>
              <a:off x="4250754" y="2704370"/>
              <a:ext cx="5175006" cy="300083"/>
            </a:xfrm>
            <a:prstGeom prst="rect">
              <a:avLst/>
            </a:prstGeom>
            <a:noFill/>
          </p:spPr>
          <p:txBody>
            <a:bodyPr wrap="none" rtlCol="0">
              <a:spAutoFit/>
            </a:bodyPr>
            <a:lstStyle/>
            <a:p>
              <a:r>
                <a:rPr lang="en-US" sz="2000" dirty="0">
                  <a:solidFill>
                    <a:srgbClr val="636360"/>
                  </a:solidFill>
                </a:rPr>
                <a:t>http://lab.hospitalA.org/DiagnosticReport/4445</a:t>
              </a:r>
              <a:endParaRPr lang="nl-NL" sz="2000" dirty="0">
                <a:solidFill>
                  <a:srgbClr val="636360"/>
                </a:solidFill>
              </a:endParaRPr>
            </a:p>
          </p:txBody>
        </p:sp>
        <p:sp>
          <p:nvSpPr>
            <p:cNvPr id="24" name="TextBox 24"/>
            <p:cNvSpPr txBox="1"/>
            <p:nvPr/>
          </p:nvSpPr>
          <p:spPr>
            <a:xfrm>
              <a:off x="4572000" y="1071551"/>
              <a:ext cx="4827989" cy="300083"/>
            </a:xfrm>
            <a:prstGeom prst="rect">
              <a:avLst/>
            </a:prstGeom>
            <a:noFill/>
          </p:spPr>
          <p:txBody>
            <a:bodyPr wrap="none" rtlCol="0">
              <a:spAutoFit/>
            </a:bodyPr>
            <a:lstStyle/>
            <a:p>
              <a:r>
                <a:rPr lang="en-US" sz="2000" dirty="0">
                  <a:solidFill>
                    <a:srgbClr val="636360"/>
                  </a:solidFill>
                </a:rPr>
                <a:t>http://lab.hospitalA.org/Observation/3ff27</a:t>
              </a:r>
              <a:endParaRPr lang="nl-NL" sz="2000" dirty="0">
                <a:solidFill>
                  <a:srgbClr val="636360"/>
                </a:solidFill>
              </a:endParaRPr>
            </a:p>
          </p:txBody>
        </p:sp>
        <p:sp>
          <p:nvSpPr>
            <p:cNvPr id="25" name="TextBox 34"/>
            <p:cNvSpPr txBox="1"/>
            <p:nvPr/>
          </p:nvSpPr>
          <p:spPr>
            <a:xfrm>
              <a:off x="179512" y="3999859"/>
              <a:ext cx="4376268" cy="300083"/>
            </a:xfrm>
            <a:prstGeom prst="rect">
              <a:avLst/>
            </a:prstGeom>
            <a:noFill/>
          </p:spPr>
          <p:txBody>
            <a:bodyPr wrap="none" rtlCol="0">
              <a:spAutoFit/>
            </a:bodyPr>
            <a:lstStyle/>
            <a:p>
              <a:r>
                <a:rPr lang="en-US" sz="2000" dirty="0">
                  <a:solidFill>
                    <a:srgbClr val="636360"/>
                  </a:solidFill>
                </a:rPr>
                <a:t>http://</a:t>
              </a:r>
              <a:r>
                <a:rPr lang="en-US" sz="2000" dirty="0" err="1">
                  <a:solidFill>
                    <a:srgbClr val="636360"/>
                  </a:solidFill>
                </a:rPr>
                <a:t>moh.govt.nz</a:t>
              </a:r>
              <a:r>
                <a:rPr lang="en-US" sz="2000" dirty="0">
                  <a:solidFill>
                    <a:srgbClr val="636360"/>
                  </a:solidFill>
                </a:rPr>
                <a:t>/</a:t>
              </a:r>
              <a:r>
                <a:rPr lang="en-US" sz="2000" dirty="0" err="1">
                  <a:solidFill>
                    <a:srgbClr val="636360"/>
                  </a:solidFill>
                </a:rPr>
                <a:t>hpi</a:t>
              </a:r>
              <a:r>
                <a:rPr lang="en-US" sz="2000" dirty="0">
                  <a:solidFill>
                    <a:srgbClr val="636360"/>
                  </a:solidFill>
                </a:rPr>
                <a:t>/Organization/1</a:t>
              </a:r>
              <a:endParaRPr lang="nl-NL" sz="2000" dirty="0">
                <a:solidFill>
                  <a:srgbClr val="636360"/>
                </a:solidFill>
              </a:endParaRPr>
            </a:p>
          </p:txBody>
        </p:sp>
      </p:grpSp>
    </p:spTree>
    <p:extLst>
      <p:ext uri="{BB962C8B-B14F-4D97-AF65-F5344CB8AC3E}">
        <p14:creationId xmlns:p14="http://schemas.microsoft.com/office/powerpoint/2010/main" val="153333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smtClean="0"/>
              <a:t>Web service </a:t>
            </a:r>
            <a:r>
              <a:rPr lang="zh-TW" altLang="en-US" dirty="0" smtClean="0"/>
              <a:t>資安疑慮</a:t>
            </a:r>
            <a:endParaRPr lang="zh-TW" altLang="en-US" dirty="0"/>
          </a:p>
        </p:txBody>
      </p:sp>
      <p:sp>
        <p:nvSpPr>
          <p:cNvPr id="5" name="副標題 4"/>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1655771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r>
              <a:rPr lang="en-US" altLang="zh-TW" dirty="0"/>
              <a:t>Web service </a:t>
            </a:r>
            <a:r>
              <a:rPr lang="zh-TW" altLang="en-US" dirty="0"/>
              <a:t>資安疑慮</a:t>
            </a:r>
            <a:endParaRPr lang="en-US" altLang="zh-TW" dirty="0" smtClean="0">
              <a:ea typeface="新細明體" panose="02020500000000000000" pitchFamily="18" charset="-120"/>
            </a:endParaRPr>
          </a:p>
        </p:txBody>
      </p:sp>
      <p:sp>
        <p:nvSpPr>
          <p:cNvPr id="4099" name="Content Placeholder 2"/>
          <p:cNvSpPr>
            <a:spLocks noGrp="1"/>
          </p:cNvSpPr>
          <p:nvPr>
            <p:ph idx="1"/>
          </p:nvPr>
        </p:nvSpPr>
        <p:spPr/>
        <p:txBody>
          <a:bodyPr>
            <a:normAutofit/>
          </a:bodyPr>
          <a:lstStyle/>
          <a:p>
            <a:pPr eaLnBrk="1" hangingPunct="1"/>
            <a:r>
              <a:rPr lang="zh-TW" altLang="en-US" dirty="0" smtClean="0">
                <a:ea typeface="新細明體" panose="02020500000000000000" pitchFamily="18" charset="-120"/>
              </a:rPr>
              <a:t>手機</a:t>
            </a:r>
            <a:r>
              <a:rPr lang="zh-TW" altLang="en-US" dirty="0">
                <a:ea typeface="新細明體" panose="02020500000000000000" pitchFamily="18" charset="-120"/>
              </a:rPr>
              <a:t> </a:t>
            </a:r>
            <a:r>
              <a:rPr lang="en-US" altLang="zh-TW" dirty="0" smtClean="0">
                <a:ea typeface="新細明體" panose="02020500000000000000" pitchFamily="18" charset="-120"/>
              </a:rPr>
              <a:t>APP</a:t>
            </a:r>
            <a:r>
              <a:rPr lang="zh-TW" altLang="en-US" dirty="0" smtClean="0">
                <a:ea typeface="新細明體" panose="02020500000000000000" pitchFamily="18" charset="-120"/>
              </a:rPr>
              <a:t> 呼叫 </a:t>
            </a:r>
            <a:r>
              <a:rPr lang="en-US" altLang="zh-TW" dirty="0" smtClean="0">
                <a:ea typeface="新細明體" panose="02020500000000000000" pitchFamily="18" charset="-120"/>
              </a:rPr>
              <a:t>web services </a:t>
            </a:r>
            <a:r>
              <a:rPr lang="zh-TW" altLang="en-US" dirty="0" smtClean="0">
                <a:ea typeface="新細明體" panose="02020500000000000000" pitchFamily="18" charset="-120"/>
              </a:rPr>
              <a:t>的資安疑慮</a:t>
            </a:r>
            <a:endParaRPr lang="en-US" altLang="zh-TW" dirty="0" smtClean="0">
              <a:ea typeface="新細明體" panose="02020500000000000000" pitchFamily="18" charset="-120"/>
            </a:endParaRPr>
          </a:p>
          <a:p>
            <a:pPr lvl="1"/>
            <a:r>
              <a:rPr lang="zh-TW" altLang="en-US" dirty="0" smtClean="0">
                <a:ea typeface="新細明體" panose="02020500000000000000" pitchFamily="18" charset="-120"/>
              </a:rPr>
              <a:t>呼叫前有認證嗎</a:t>
            </a:r>
            <a:r>
              <a:rPr lang="en-US" altLang="zh-TW" dirty="0" smtClean="0">
                <a:ea typeface="新細明體" panose="02020500000000000000" pitchFamily="18" charset="-120"/>
              </a:rPr>
              <a:t>?</a:t>
            </a:r>
          </a:p>
          <a:p>
            <a:pPr lvl="1"/>
            <a:r>
              <a:rPr lang="zh-TW" altLang="en-US" dirty="0" smtClean="0">
                <a:ea typeface="新細明體" panose="02020500000000000000" pitchFamily="18" charset="-120"/>
              </a:rPr>
              <a:t>傳輸之訊息有否加密</a:t>
            </a:r>
            <a:r>
              <a:rPr lang="en-US" altLang="zh-TW" dirty="0" smtClean="0">
                <a:ea typeface="新細明體" panose="02020500000000000000" pitchFamily="18" charset="-120"/>
              </a:rPr>
              <a:t>?</a:t>
            </a:r>
          </a:p>
          <a:p>
            <a:pPr lvl="2"/>
            <a:r>
              <a:rPr lang="zh-TW" altLang="en-US" dirty="0" smtClean="0">
                <a:ea typeface="新細明體" panose="02020500000000000000" pitchFamily="18" charset="-120"/>
              </a:rPr>
              <a:t>用甚麼加密機制</a:t>
            </a:r>
            <a:r>
              <a:rPr lang="en-US" altLang="zh-TW" dirty="0" smtClean="0">
                <a:ea typeface="新細明體" panose="02020500000000000000" pitchFamily="18" charset="-120"/>
              </a:rPr>
              <a:t>?</a:t>
            </a:r>
          </a:p>
          <a:p>
            <a:pPr eaLnBrk="1" hangingPunct="1"/>
            <a:r>
              <a:rPr lang="zh-TW" altLang="en-US" dirty="0" smtClean="0">
                <a:ea typeface="新細明體" panose="02020500000000000000" pitchFamily="18" charset="-120"/>
              </a:rPr>
              <a:t>他人開發之 </a:t>
            </a:r>
            <a:r>
              <a:rPr lang="en-US" altLang="zh-TW" dirty="0" smtClean="0">
                <a:ea typeface="新細明體" panose="02020500000000000000" pitchFamily="18" charset="-120"/>
              </a:rPr>
              <a:t>APP</a:t>
            </a:r>
            <a:r>
              <a:rPr lang="zh-TW" altLang="en-US" dirty="0" smtClean="0">
                <a:ea typeface="新細明體" panose="02020500000000000000" pitchFamily="18" charset="-120"/>
              </a:rPr>
              <a:t> 可否連到你的 </a:t>
            </a:r>
            <a:r>
              <a:rPr lang="en-US" altLang="zh-TW" dirty="0" smtClean="0">
                <a:ea typeface="新細明體" panose="02020500000000000000" pitchFamily="18" charset="-120"/>
              </a:rPr>
              <a:t>web services</a:t>
            </a:r>
          </a:p>
          <a:p>
            <a:pPr lvl="1"/>
            <a:r>
              <a:rPr lang="zh-TW" altLang="en-US" dirty="0" smtClean="0">
                <a:ea typeface="新細明體" panose="02020500000000000000" pitchFamily="18" charset="-120"/>
              </a:rPr>
              <a:t>認證及授權機制為何</a:t>
            </a:r>
            <a:r>
              <a:rPr lang="en-US" altLang="zh-TW" dirty="0" smtClean="0">
                <a:ea typeface="新細明體" panose="02020500000000000000" pitchFamily="18" charset="-120"/>
              </a:rPr>
              <a:t>?</a:t>
            </a:r>
            <a:endParaRPr lang="en-US" altLang="zh-TW" dirty="0">
              <a:ea typeface="新細明體" panose="02020500000000000000" pitchFamily="18" charset="-120"/>
            </a:endParaRPr>
          </a:p>
        </p:txBody>
      </p:sp>
      <p:sp>
        <p:nvSpPr>
          <p:cNvPr id="410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8F479A4-EC0F-45DE-8C2B-1C61AE4C4FC8}" type="datetime1">
              <a:rPr lang="en-US" altLang="zh-TW">
                <a:ea typeface="新細明體" panose="02020500000000000000" pitchFamily="18" charset="-120"/>
              </a:rPr>
              <a:pPr/>
              <a:t>12/16/2019</a:t>
            </a:fld>
            <a:endParaRPr lang="en-US" altLang="zh-TW">
              <a:ea typeface="新細明體" panose="02020500000000000000" pitchFamily="18" charset="-120"/>
            </a:endParaRPr>
          </a:p>
        </p:txBody>
      </p:sp>
      <p:sp>
        <p:nvSpPr>
          <p:cNvPr id="4101"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C721E9-0DA1-440D-B2DC-731A44B4ACD4}" type="slidenum">
              <a:rPr lang="en-US" altLang="zh-TW"/>
              <a:pPr/>
              <a:t>28</a:t>
            </a:fld>
            <a:endParaRPr lang="en-US" altLang="zh-TW"/>
          </a:p>
        </p:txBody>
      </p:sp>
    </p:spTree>
    <p:extLst>
      <p:ext uri="{BB962C8B-B14F-4D97-AF65-F5344CB8AC3E}">
        <p14:creationId xmlns:p14="http://schemas.microsoft.com/office/powerpoint/2010/main" val="14074320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p:txBody>
          <a:bodyPr/>
          <a:lstStyle/>
          <a:p>
            <a:r>
              <a:rPr lang="en-US" altLang="zh-TW" dirty="0"/>
              <a:t>FHIR </a:t>
            </a:r>
            <a:r>
              <a:rPr lang="zh-TW" altLang="en-US" dirty="0"/>
              <a:t>安全性</a:t>
            </a:r>
          </a:p>
        </p:txBody>
      </p:sp>
      <p:sp>
        <p:nvSpPr>
          <p:cNvPr id="5" name="副標題 4"/>
          <p:cNvSpPr>
            <a:spLocks noGrp="1"/>
          </p:cNvSpPr>
          <p:nvPr>
            <p:ph type="subTitle" idx="1"/>
          </p:nvPr>
        </p:nvSpPr>
        <p:spPr/>
        <p:txBody>
          <a:bodyPr/>
          <a:lstStyle/>
          <a:p>
            <a:endParaRPr lang="zh-TW"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環境準備</a:t>
            </a:r>
            <a:endParaRPr/>
          </a:p>
        </p:txBody>
      </p:sp>
      <p:sp>
        <p:nvSpPr>
          <p:cNvPr id="139" name="Google Shape;139;p25"/>
          <p:cNvSpPr txBox="1">
            <a:spLocks noGrp="1"/>
          </p:cNvSpPr>
          <p:nvPr>
            <p:ph type="body" idx="1"/>
          </p:nvPr>
        </p:nvSpPr>
        <p:spPr>
          <a:xfrm>
            <a:off x="623432" y="1536633"/>
            <a:ext cx="8520600" cy="4555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zh-TW" dirty="0">
                <a:solidFill>
                  <a:schemeClr val="dk1"/>
                </a:solidFill>
              </a:rPr>
              <a:t>Java 7以上，</a:t>
            </a:r>
            <a:r>
              <a:rPr lang="zh-TW" dirty="0" smtClean="0">
                <a:solidFill>
                  <a:schemeClr val="dk1"/>
                </a:solidFill>
              </a:rPr>
              <a:t>下載</a:t>
            </a:r>
            <a:r>
              <a:rPr lang="zh-TW" altLang="en-US" dirty="0" smtClean="0">
                <a:solidFill>
                  <a:schemeClr val="dk1"/>
                </a:solidFill>
              </a:rPr>
              <a:t>安裝</a:t>
            </a:r>
            <a:r>
              <a:rPr lang="zh-TW" dirty="0" smtClean="0">
                <a:solidFill>
                  <a:schemeClr val="dk1"/>
                </a:solidFill>
              </a:rPr>
              <a:t> </a:t>
            </a:r>
            <a:r>
              <a:rPr lang="zh-TW" dirty="0">
                <a:solidFill>
                  <a:srgbClr val="FF0000"/>
                </a:solidFill>
              </a:rPr>
              <a:t>JAVA </a:t>
            </a:r>
            <a:r>
              <a:rPr lang="en-US" altLang="zh-TW" dirty="0" smtClean="0">
                <a:solidFill>
                  <a:srgbClr val="FF0000"/>
                </a:solidFill>
              </a:rPr>
              <a:t>JRE/</a:t>
            </a:r>
            <a:r>
              <a:rPr lang="zh-TW" dirty="0" smtClean="0">
                <a:solidFill>
                  <a:srgbClr val="FF0000"/>
                </a:solidFill>
              </a:rPr>
              <a:t>JDK</a:t>
            </a:r>
            <a:endParaRPr dirty="0">
              <a:solidFill>
                <a:srgbClr val="FF0000"/>
              </a:solidFill>
            </a:endParaRPr>
          </a:p>
          <a:p>
            <a:pPr marL="914400" lvl="1" indent="-317500" algn="l" rtl="0">
              <a:spcBef>
                <a:spcPts val="0"/>
              </a:spcBef>
              <a:spcAft>
                <a:spcPts val="0"/>
              </a:spcAft>
              <a:buSzPts val="1400"/>
              <a:buChar char="○"/>
            </a:pPr>
            <a:r>
              <a:rPr lang="zh-TW" sz="1800" u="sng" dirty="0">
                <a:solidFill>
                  <a:schemeClr val="accent5"/>
                </a:solidFill>
                <a:hlinkClick r:id="rId3"/>
              </a:rPr>
              <a:t>https://www.oracle.com/technetwork/java/javase/downloads/index.html</a:t>
            </a:r>
            <a:endParaRPr sz="1800" dirty="0"/>
          </a:p>
          <a:p>
            <a:pPr marL="457200" lvl="0" indent="-342900" algn="l" rtl="0">
              <a:lnSpc>
                <a:spcPct val="100000"/>
              </a:lnSpc>
              <a:spcBef>
                <a:spcPts val="0"/>
              </a:spcBef>
              <a:spcAft>
                <a:spcPts val="0"/>
              </a:spcAft>
              <a:buClr>
                <a:schemeClr val="dk1"/>
              </a:buClr>
              <a:buSzPts val="1800"/>
              <a:buChar char="●"/>
            </a:pPr>
            <a:r>
              <a:rPr lang="zh-TW" dirty="0" smtClean="0">
                <a:solidFill>
                  <a:schemeClr val="dk1"/>
                </a:solidFill>
              </a:rPr>
              <a:t>下載 </a:t>
            </a:r>
            <a:r>
              <a:rPr lang="zh-TW" dirty="0">
                <a:solidFill>
                  <a:srgbClr val="FF0000"/>
                </a:solidFill>
              </a:rPr>
              <a:t>HAPI </a:t>
            </a:r>
            <a:r>
              <a:rPr lang="zh-TW" dirty="0" smtClean="0">
                <a:solidFill>
                  <a:srgbClr val="FF0000"/>
                </a:solidFill>
              </a:rPr>
              <a:t>FHIR</a:t>
            </a:r>
            <a:r>
              <a:rPr lang="en-US" altLang="zh-TW" dirty="0" smtClean="0">
                <a:solidFill>
                  <a:srgbClr val="FF0000"/>
                </a:solidFill>
              </a:rPr>
              <a:t> CLI Server 3.8.0</a:t>
            </a:r>
            <a:endParaRPr dirty="0">
              <a:solidFill>
                <a:srgbClr val="FF0000"/>
              </a:solidFill>
            </a:endParaRPr>
          </a:p>
          <a:p>
            <a:pPr lvl="1">
              <a:spcBef>
                <a:spcPts val="0"/>
              </a:spcBef>
              <a:buClr>
                <a:schemeClr val="dk1"/>
              </a:buClr>
            </a:pPr>
            <a:r>
              <a:rPr lang="en-US" altLang="zh-TW" dirty="0" smtClean="0">
                <a:solidFill>
                  <a:schemeClr val="dk1"/>
                </a:solidFill>
                <a:hlinkClick r:id="rId4"/>
              </a:rPr>
              <a:t>https://github.com/jamesagnew/hapi-fhir/releases</a:t>
            </a:r>
            <a:endParaRPr lang="en-US" altLang="zh-TW" dirty="0" smtClean="0">
              <a:solidFill>
                <a:schemeClr val="dk1"/>
              </a:solidFill>
            </a:endParaRPr>
          </a:p>
          <a:p>
            <a:pPr lvl="1">
              <a:spcBef>
                <a:spcPts val="0"/>
              </a:spcBef>
              <a:buClr>
                <a:schemeClr val="dk1"/>
              </a:buClr>
            </a:pPr>
            <a:r>
              <a:rPr lang="en-US" altLang="zh-TW" sz="1500" u="sng" dirty="0" smtClean="0">
                <a:solidFill>
                  <a:schemeClr val="hlink"/>
                </a:solidFill>
                <a:hlinkClick r:id="rId5"/>
              </a:rPr>
              <a:t>https://github.com/jamesagnew/hapi-fhir/releases/download/v3.8.0/hapi-fhir-3.8.0-cli.zip</a:t>
            </a:r>
            <a:endParaRPr lang="en-US" altLang="zh-TW" sz="1500" u="sng" dirty="0" smtClean="0">
              <a:solidFill>
                <a:schemeClr val="hlink"/>
              </a:solidFill>
            </a:endParaRPr>
          </a:p>
          <a:p>
            <a:pPr lvl="1">
              <a:spcBef>
                <a:spcPts val="0"/>
              </a:spcBef>
              <a:buClr>
                <a:schemeClr val="dk1"/>
              </a:buClr>
            </a:pPr>
            <a:endParaRPr lang="en-US" altLang="zh-TW" sz="1500" u="sng" dirty="0" smtClean="0">
              <a:solidFill>
                <a:schemeClr val="hlink"/>
              </a:solidFill>
            </a:endParaRPr>
          </a:p>
          <a:p>
            <a:pPr marL="457200" lvl="0" indent="-342900" algn="l" rtl="0">
              <a:lnSpc>
                <a:spcPct val="100000"/>
              </a:lnSpc>
              <a:spcBef>
                <a:spcPts val="0"/>
              </a:spcBef>
              <a:spcAft>
                <a:spcPts val="0"/>
              </a:spcAft>
              <a:buClr>
                <a:schemeClr val="dk1"/>
              </a:buClr>
              <a:buSzPts val="1800"/>
              <a:buChar char="●"/>
            </a:pPr>
            <a:r>
              <a:rPr lang="zh-TW" dirty="0" smtClean="0">
                <a:solidFill>
                  <a:srgbClr val="FF0000"/>
                </a:solidFill>
              </a:rPr>
              <a:t>POSTMAN </a:t>
            </a:r>
            <a:endParaRPr dirty="0">
              <a:solidFill>
                <a:srgbClr val="FF0000"/>
              </a:solidFill>
            </a:endParaRPr>
          </a:p>
          <a:p>
            <a:pPr marL="914400" lvl="1" indent="-317500" algn="l" rtl="0">
              <a:lnSpc>
                <a:spcPct val="100000"/>
              </a:lnSpc>
              <a:spcBef>
                <a:spcPts val="0"/>
              </a:spcBef>
              <a:spcAft>
                <a:spcPts val="0"/>
              </a:spcAft>
              <a:buClr>
                <a:schemeClr val="dk1"/>
              </a:buClr>
              <a:buSzPts val="1400"/>
              <a:buChar char="○"/>
            </a:pPr>
            <a:r>
              <a:rPr lang="zh-TW" sz="1800" u="sng" dirty="0" smtClean="0">
                <a:solidFill>
                  <a:schemeClr val="accent5"/>
                </a:solidFill>
                <a:hlinkClick r:id="rId6"/>
              </a:rPr>
              <a:t>https</a:t>
            </a:r>
            <a:r>
              <a:rPr lang="zh-TW" sz="1800" u="sng" dirty="0">
                <a:solidFill>
                  <a:schemeClr val="accent5"/>
                </a:solidFill>
                <a:hlinkClick r:id="rId6"/>
              </a:rPr>
              <a:t>://www.getpostman.com/apps</a:t>
            </a:r>
            <a:endParaRPr sz="1800" dirty="0"/>
          </a:p>
          <a:p>
            <a:pPr marL="457200" lvl="0" indent="-342900" algn="l" rtl="0">
              <a:lnSpc>
                <a:spcPct val="100000"/>
              </a:lnSpc>
              <a:spcBef>
                <a:spcPts val="0"/>
              </a:spcBef>
              <a:spcAft>
                <a:spcPts val="0"/>
              </a:spcAft>
              <a:buClr>
                <a:srgbClr val="000000"/>
              </a:buClr>
              <a:buSzPts val="1800"/>
              <a:buChar char="●"/>
            </a:pPr>
            <a:r>
              <a:rPr lang="zh-TW" dirty="0" smtClean="0">
                <a:solidFill>
                  <a:srgbClr val="FF0000"/>
                </a:solidFill>
              </a:rPr>
              <a:t>FHIR </a:t>
            </a:r>
            <a:r>
              <a:rPr lang="zh-TW" dirty="0">
                <a:solidFill>
                  <a:srgbClr val="FF0000"/>
                </a:solidFill>
              </a:rPr>
              <a:t>JS Example</a:t>
            </a:r>
            <a:endParaRPr dirty="0">
              <a:solidFill>
                <a:srgbClr val="FF0000"/>
              </a:solidFill>
            </a:endParaRPr>
          </a:p>
          <a:p>
            <a:pPr marL="914400" lvl="1" indent="-317500" algn="l" rtl="0">
              <a:lnSpc>
                <a:spcPct val="100000"/>
              </a:lnSpc>
              <a:spcBef>
                <a:spcPts val="0"/>
              </a:spcBef>
              <a:spcAft>
                <a:spcPts val="0"/>
              </a:spcAft>
              <a:buSzPts val="1400"/>
              <a:buChar char="○"/>
            </a:pPr>
            <a:r>
              <a:rPr lang="zh-TW" sz="1800" u="sng" dirty="0" smtClean="0">
                <a:solidFill>
                  <a:schemeClr val="hlink"/>
                </a:solidFill>
                <a:hlinkClick r:id="rId7"/>
              </a:rPr>
              <a:t>https</a:t>
            </a:r>
            <a:r>
              <a:rPr lang="zh-TW" sz="1800" u="sng" dirty="0">
                <a:solidFill>
                  <a:schemeClr val="hlink"/>
                </a:solidFill>
                <a:hlinkClick r:id="rId7"/>
              </a:rPr>
              <a:t>://github.com/mos2718/JS-FHIR</a:t>
            </a:r>
            <a:endParaRPr sz="1800" dirty="0"/>
          </a:p>
          <a:p>
            <a:pPr marL="457200" lvl="0" indent="0" algn="l" rtl="0">
              <a:lnSpc>
                <a:spcPct val="100000"/>
              </a:lnSpc>
              <a:spcBef>
                <a:spcPts val="0"/>
              </a:spcBef>
              <a:spcAft>
                <a:spcPts val="0"/>
              </a:spcAft>
              <a:buNone/>
            </a:pPr>
            <a:endParaRPr dirty="0"/>
          </a:p>
        </p:txBody>
      </p:sp>
      <p:pic>
        <p:nvPicPr>
          <p:cNvPr id="140" name="Google Shape;140;p25"/>
          <p:cNvPicPr preferRelativeResize="0"/>
          <p:nvPr/>
        </p:nvPicPr>
        <p:blipFill>
          <a:blip r:embed="rId8">
            <a:alphaModFix/>
          </a:blip>
          <a:stretch>
            <a:fillRect/>
          </a:stretch>
        </p:blipFill>
        <p:spPr>
          <a:xfrm>
            <a:off x="5715008" y="4214818"/>
            <a:ext cx="3298575" cy="2543633"/>
          </a:xfrm>
          <a:prstGeom prst="rect">
            <a:avLst/>
          </a:prstGeom>
          <a:noFill/>
          <a:ln>
            <a:noFill/>
          </a:ln>
        </p:spPr>
      </p:pic>
      <p:pic>
        <p:nvPicPr>
          <p:cNvPr id="114690" name="Picture 2"/>
          <p:cNvPicPr>
            <a:picLocks noChangeAspect="1" noChangeArrowheads="1"/>
          </p:cNvPicPr>
          <p:nvPr/>
        </p:nvPicPr>
        <p:blipFill>
          <a:blip r:embed="rId9"/>
          <a:srcRect/>
          <a:stretch>
            <a:fillRect/>
          </a:stretch>
        </p:blipFill>
        <p:spPr bwMode="auto">
          <a:xfrm>
            <a:off x="3929058" y="571480"/>
            <a:ext cx="5214942" cy="959162"/>
          </a:xfrm>
          <a:prstGeom prst="rect">
            <a:avLst/>
          </a:prstGeom>
          <a:noFill/>
          <a:ln w="9525">
            <a:noFill/>
            <a:miter lim="800000"/>
            <a:headEnd/>
            <a:tailEnd/>
          </a:ln>
          <a:effectLst/>
        </p:spPr>
      </p:pic>
      <p:cxnSp>
        <p:nvCxnSpPr>
          <p:cNvPr id="7" name="直線接點 6"/>
          <p:cNvCxnSpPr/>
          <p:nvPr/>
        </p:nvCxnSpPr>
        <p:spPr>
          <a:xfrm>
            <a:off x="71406" y="3643314"/>
            <a:ext cx="9072594" cy="1588"/>
          </a:xfrm>
          <a:prstGeom prst="line">
            <a:avLst/>
          </a:prstGeom>
          <a:ln>
            <a:prstDash val="dash"/>
          </a:ln>
        </p:spPr>
        <p:style>
          <a:lnRef idx="2">
            <a:schemeClr val="accent6"/>
          </a:lnRef>
          <a:fillRef idx="0">
            <a:schemeClr val="accent6"/>
          </a:fillRef>
          <a:effectRef idx="1">
            <a:schemeClr val="accent6"/>
          </a:effectRef>
          <a:fontRef idx="minor">
            <a:schemeClr val="tx1"/>
          </a:fontRef>
        </p:style>
      </p:cxnSp>
      <p:sp>
        <p:nvSpPr>
          <p:cNvPr id="8" name="文字方塊 7"/>
          <p:cNvSpPr txBox="1"/>
          <p:nvPr/>
        </p:nvSpPr>
        <p:spPr>
          <a:xfrm>
            <a:off x="-32" y="2928934"/>
            <a:ext cx="796949" cy="646331"/>
          </a:xfrm>
          <a:prstGeom prst="rect">
            <a:avLst/>
          </a:prstGeom>
          <a:noFill/>
        </p:spPr>
        <p:txBody>
          <a:bodyPr wrap="none" rtlCol="0">
            <a:spAutoFit/>
          </a:bodyPr>
          <a:lstStyle/>
          <a:p>
            <a:pPr algn="ctr"/>
            <a:r>
              <a:rPr lang="en-US" altLang="zh-TW" b="1" dirty="0" smtClean="0"/>
              <a:t>FHIR</a:t>
            </a:r>
          </a:p>
          <a:p>
            <a:pPr algn="ctr"/>
            <a:r>
              <a:rPr lang="en-US" altLang="zh-TW" b="1" dirty="0" smtClean="0"/>
              <a:t>Server</a:t>
            </a:r>
            <a:endParaRPr lang="zh-TW" altLang="en-US" b="1" dirty="0"/>
          </a:p>
        </p:txBody>
      </p:sp>
      <p:sp>
        <p:nvSpPr>
          <p:cNvPr id="9" name="文字方塊 8"/>
          <p:cNvSpPr txBox="1"/>
          <p:nvPr/>
        </p:nvSpPr>
        <p:spPr>
          <a:xfrm>
            <a:off x="-32" y="3714752"/>
            <a:ext cx="735586" cy="646331"/>
          </a:xfrm>
          <a:prstGeom prst="rect">
            <a:avLst/>
          </a:prstGeom>
          <a:noFill/>
        </p:spPr>
        <p:txBody>
          <a:bodyPr wrap="none" rtlCol="0">
            <a:spAutoFit/>
          </a:bodyPr>
          <a:lstStyle/>
          <a:p>
            <a:pPr algn="ctr"/>
            <a:r>
              <a:rPr lang="en-US" altLang="zh-TW" b="1" dirty="0" smtClean="0"/>
              <a:t>FHIR</a:t>
            </a:r>
          </a:p>
          <a:p>
            <a:pPr algn="ctr"/>
            <a:r>
              <a:rPr lang="en-US" altLang="zh-TW" b="1" dirty="0" smtClean="0"/>
              <a:t>Client</a:t>
            </a:r>
            <a:endParaRPr lang="zh-TW" altLang="en-US" b="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normAutofit/>
          </a:bodyPr>
          <a:lstStyle/>
          <a:p>
            <a:pPr eaLnBrk="1" hangingPunct="1"/>
            <a:r>
              <a:rPr lang="zh-TW" altLang="en-US" dirty="0" smtClean="0">
                <a:ea typeface="新細明體" panose="02020500000000000000" pitchFamily="18" charset="-120"/>
              </a:rPr>
              <a:t>常見之資訊互通資安要求</a:t>
            </a:r>
            <a:endParaRPr lang="en-US" altLang="zh-TW" dirty="0" smtClean="0">
              <a:ea typeface="新細明體" panose="02020500000000000000" pitchFamily="18" charset="-120"/>
            </a:endParaRPr>
          </a:p>
        </p:txBody>
      </p:sp>
      <p:sp>
        <p:nvSpPr>
          <p:cNvPr id="4099" name="Content Placeholder 2"/>
          <p:cNvSpPr>
            <a:spLocks noGrp="1"/>
          </p:cNvSpPr>
          <p:nvPr>
            <p:ph idx="1"/>
          </p:nvPr>
        </p:nvSpPr>
        <p:spPr/>
        <p:txBody>
          <a:bodyPr/>
          <a:lstStyle/>
          <a:p>
            <a:pPr eaLnBrk="1" hangingPunct="1"/>
            <a:r>
              <a:rPr lang="en-US" altLang="zh-TW" dirty="0" smtClean="0">
                <a:ea typeface="新細明體" panose="02020500000000000000" pitchFamily="18" charset="-120"/>
              </a:rPr>
              <a:t>Communications </a:t>
            </a:r>
            <a:r>
              <a:rPr lang="en-US" altLang="zh-TW" dirty="0" smtClean="0">
                <a:ea typeface="新細明體" panose="02020500000000000000" pitchFamily="18" charset="-120"/>
              </a:rPr>
              <a:t>security</a:t>
            </a:r>
          </a:p>
          <a:p>
            <a:pPr eaLnBrk="1" hangingPunct="1"/>
            <a:r>
              <a:rPr lang="en-US" altLang="zh-TW" dirty="0" smtClean="0">
                <a:ea typeface="新細明體" panose="02020500000000000000" pitchFamily="18" charset="-120"/>
              </a:rPr>
              <a:t>User Authentication</a:t>
            </a:r>
          </a:p>
          <a:p>
            <a:pPr eaLnBrk="1" hangingPunct="1"/>
            <a:r>
              <a:rPr lang="en-US" altLang="zh-TW" dirty="0" smtClean="0">
                <a:ea typeface="新細明體" panose="02020500000000000000" pitchFamily="18" charset="-120"/>
              </a:rPr>
              <a:t>Authorization</a:t>
            </a:r>
          </a:p>
          <a:p>
            <a:pPr eaLnBrk="1" hangingPunct="1"/>
            <a:r>
              <a:rPr lang="en-US" altLang="zh-TW" dirty="0" smtClean="0">
                <a:ea typeface="新細明體" panose="02020500000000000000" pitchFamily="18" charset="-120"/>
              </a:rPr>
              <a:t>Relationship to Privacy Consent</a:t>
            </a:r>
          </a:p>
          <a:p>
            <a:pPr eaLnBrk="1" hangingPunct="1"/>
            <a:r>
              <a:rPr lang="en-US" altLang="zh-TW" dirty="0" smtClean="0">
                <a:ea typeface="新細明體" panose="02020500000000000000" pitchFamily="18" charset="-120"/>
              </a:rPr>
              <a:t>Audit Logging and reporting</a:t>
            </a:r>
          </a:p>
        </p:txBody>
      </p:sp>
      <p:sp>
        <p:nvSpPr>
          <p:cNvPr id="4100" name="Date Placeholder 3"/>
          <p:cNvSpPr>
            <a:spLocks noGrp="1"/>
          </p:cNvSpPr>
          <p:nvPr>
            <p:ph type="dt"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8F479A4-EC0F-45DE-8C2B-1C61AE4C4FC8}" type="datetime1">
              <a:rPr lang="en-US" altLang="zh-TW">
                <a:ea typeface="新細明體" panose="02020500000000000000" pitchFamily="18" charset="-120"/>
              </a:rPr>
              <a:pPr/>
              <a:t>12/16/2019</a:t>
            </a:fld>
            <a:endParaRPr lang="en-US" altLang="zh-TW">
              <a:ea typeface="新細明體" panose="02020500000000000000" pitchFamily="18" charset="-120"/>
            </a:endParaRPr>
          </a:p>
        </p:txBody>
      </p:sp>
      <p:sp>
        <p:nvSpPr>
          <p:cNvPr id="4101" name="Slide Number Placeholder 4"/>
          <p:cNvSpPr>
            <a:spLocks noGrp="1"/>
          </p:cNvSpPr>
          <p:nvPr>
            <p:ph type="sldNum" sz="quarter" idx="1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EC721E9-0DA1-440D-B2DC-731A44B4ACD4}" type="slidenum">
              <a:rPr lang="en-US" altLang="zh-TW"/>
              <a:pPr/>
              <a:t>30</a:t>
            </a:fld>
            <a:endParaRPr lang="en-US" altLang="zh-TW"/>
          </a:p>
        </p:txBody>
      </p:sp>
    </p:spTree>
    <p:extLst>
      <p:ext uri="{BB962C8B-B14F-4D97-AF65-F5344CB8AC3E}">
        <p14:creationId xmlns:p14="http://schemas.microsoft.com/office/powerpoint/2010/main" val="1092134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基於 </a:t>
            </a:r>
            <a:r>
              <a:rPr lang="en-US" altLang="zh-TW" dirty="0" smtClean="0"/>
              <a:t>PKI</a:t>
            </a:r>
            <a:r>
              <a:rPr lang="zh-TW" altLang="en-US" dirty="0" smtClean="0"/>
              <a:t> </a:t>
            </a:r>
            <a:r>
              <a:rPr lang="en-US" altLang="zh-TW" dirty="0" smtClean="0"/>
              <a:t>solution </a:t>
            </a:r>
            <a:r>
              <a:rPr lang="zh-TW" altLang="en-US" dirty="0" smtClean="0"/>
              <a:t>之資安保護</a:t>
            </a:r>
            <a:endParaRPr lang="zh-TW" altLang="en-US" dirty="0"/>
          </a:p>
        </p:txBody>
      </p:sp>
      <p:sp>
        <p:nvSpPr>
          <p:cNvPr id="3" name="內容版面配置區 2"/>
          <p:cNvSpPr>
            <a:spLocks noGrp="1"/>
          </p:cNvSpPr>
          <p:nvPr>
            <p:ph idx="1"/>
          </p:nvPr>
        </p:nvSpPr>
        <p:spPr/>
        <p:txBody>
          <a:bodyPr/>
          <a:lstStyle/>
          <a:p>
            <a:r>
              <a:rPr lang="zh-TW" altLang="en-US" dirty="0" smtClean="0"/>
              <a:t>什麼是 </a:t>
            </a:r>
            <a:r>
              <a:rPr lang="en-US" altLang="zh-TW" dirty="0" smtClean="0"/>
              <a:t>PKI</a:t>
            </a:r>
          </a:p>
          <a:p>
            <a:endParaRPr lang="en-US" altLang="zh-TW" dirty="0" smtClean="0"/>
          </a:p>
          <a:p>
            <a:r>
              <a:rPr lang="zh-TW" altLang="en-US" dirty="0" smtClean="0"/>
              <a:t>公私鑰可做什麼</a:t>
            </a:r>
            <a:r>
              <a:rPr lang="en-US" altLang="zh-TW" dirty="0" smtClean="0"/>
              <a:t>?</a:t>
            </a:r>
          </a:p>
          <a:p>
            <a:endParaRPr lang="en-US" altLang="zh-TW" dirty="0" smtClean="0"/>
          </a:p>
          <a:p>
            <a:r>
              <a:rPr lang="en-US" altLang="zh-TW" dirty="0" smtClean="0"/>
              <a:t>CA</a:t>
            </a:r>
            <a:r>
              <a:rPr lang="zh-TW" altLang="en-US" dirty="0" smtClean="0"/>
              <a:t> 是什麼，為何要有 </a:t>
            </a:r>
            <a:r>
              <a:rPr lang="en-US" altLang="zh-TW" dirty="0" smtClean="0"/>
              <a:t>CA</a:t>
            </a:r>
            <a:r>
              <a:rPr lang="zh-TW" altLang="en-US" dirty="0" smtClean="0"/>
              <a:t> </a:t>
            </a:r>
            <a:r>
              <a:rPr lang="en-US" altLang="zh-TW" dirty="0" smtClean="0"/>
              <a:t>?</a:t>
            </a:r>
            <a:endParaRPr lang="zh-TW" altLang="en-US" dirty="0"/>
          </a:p>
        </p:txBody>
      </p:sp>
    </p:spTree>
    <p:extLst>
      <p:ext uri="{BB962C8B-B14F-4D97-AF65-F5344CB8AC3E}">
        <p14:creationId xmlns:p14="http://schemas.microsoft.com/office/powerpoint/2010/main" val="711710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Security Certification Criteria</a:t>
            </a:r>
            <a:endParaRPr lang="zh-TW" altLang="en-US" dirty="0"/>
          </a:p>
        </p:txBody>
      </p:sp>
      <p:sp>
        <p:nvSpPr>
          <p:cNvPr id="3" name="內容版面配置區 2"/>
          <p:cNvSpPr>
            <a:spLocks noGrp="1"/>
          </p:cNvSpPr>
          <p:nvPr>
            <p:ph idx="1"/>
          </p:nvPr>
        </p:nvSpPr>
        <p:spPr/>
        <p:txBody>
          <a:bodyPr/>
          <a:lstStyle/>
          <a:p>
            <a:r>
              <a:rPr lang="en-US" altLang="zh-TW" dirty="0"/>
              <a:t>To be certified for the "API" criteria, a Health IT Module must certify to following security criteria:</a:t>
            </a:r>
          </a:p>
          <a:p>
            <a:pPr lvl="1"/>
            <a:r>
              <a:rPr lang="en-US" altLang="zh-TW" dirty="0"/>
              <a:t>Authentication, access control, and authorization</a:t>
            </a:r>
          </a:p>
          <a:p>
            <a:pPr lvl="1"/>
            <a:r>
              <a:rPr lang="en-US" altLang="zh-TW" dirty="0"/>
              <a:t>Trusted connection</a:t>
            </a:r>
          </a:p>
          <a:p>
            <a:pPr lvl="1"/>
            <a:r>
              <a:rPr lang="en-US" altLang="zh-TW" dirty="0"/>
              <a:t>Auditing actions on health information</a:t>
            </a:r>
          </a:p>
        </p:txBody>
      </p:sp>
      <p:sp>
        <p:nvSpPr>
          <p:cNvPr id="4" name="文字方塊 3"/>
          <p:cNvSpPr txBox="1"/>
          <p:nvPr/>
        </p:nvSpPr>
        <p:spPr>
          <a:xfrm>
            <a:off x="3051948" y="5805264"/>
            <a:ext cx="6092052" cy="923330"/>
          </a:xfrm>
          <a:prstGeom prst="rect">
            <a:avLst/>
          </a:prstGeom>
          <a:noFill/>
        </p:spPr>
        <p:txBody>
          <a:bodyPr wrap="none" rtlCol="0">
            <a:spAutoFit/>
          </a:bodyPr>
          <a:lstStyle/>
          <a:p>
            <a:r>
              <a:rPr lang="en-US" b="1" dirty="0"/>
              <a:t>2015 Edition Health IT Certification Criterion</a:t>
            </a:r>
          </a:p>
          <a:p>
            <a:r>
              <a:rPr lang="en-US" altLang="zh-TW" b="1" dirty="0"/>
              <a:t>Section 170.315(d)</a:t>
            </a:r>
          </a:p>
          <a:p>
            <a:r>
              <a:rPr lang="en-US" altLang="zh-TW" b="1" dirty="0"/>
              <a:t>The Office of the National Coordinator (ONC), US published </a:t>
            </a:r>
            <a:endParaRPr lang="zh-TW" altLang="en-US" b="1" dirty="0"/>
          </a:p>
        </p:txBody>
      </p:sp>
      <p:sp>
        <p:nvSpPr>
          <p:cNvPr id="5" name="文字方塊 4"/>
          <p:cNvSpPr txBox="1"/>
          <p:nvPr/>
        </p:nvSpPr>
        <p:spPr>
          <a:xfrm>
            <a:off x="4248713" y="3645024"/>
            <a:ext cx="3266279" cy="584775"/>
          </a:xfrm>
          <a:prstGeom prst="rect">
            <a:avLst/>
          </a:prstGeom>
          <a:noFill/>
        </p:spPr>
        <p:txBody>
          <a:bodyPr wrap="none" rtlCol="0">
            <a:spAutoFit/>
          </a:bodyPr>
          <a:lstStyle/>
          <a:p>
            <a:r>
              <a:rPr lang="en-US" altLang="zh-TW" sz="3200" b="1" dirty="0">
                <a:solidFill>
                  <a:srgbClr val="FF0000"/>
                </a:solidFill>
              </a:rPr>
              <a:t>TLS (https) or VPN</a:t>
            </a:r>
            <a:endParaRPr lang="zh-TW" altLang="en-US" sz="3200" b="1" dirty="0">
              <a:solidFill>
                <a:srgbClr val="FF0000"/>
              </a:solidFill>
            </a:endParaRPr>
          </a:p>
        </p:txBody>
      </p:sp>
      <p:sp>
        <p:nvSpPr>
          <p:cNvPr id="6" name="文字方塊 5"/>
          <p:cNvSpPr txBox="1"/>
          <p:nvPr/>
        </p:nvSpPr>
        <p:spPr>
          <a:xfrm>
            <a:off x="4283968" y="4653136"/>
            <a:ext cx="4590103" cy="584775"/>
          </a:xfrm>
          <a:prstGeom prst="rect">
            <a:avLst/>
          </a:prstGeom>
          <a:noFill/>
        </p:spPr>
        <p:txBody>
          <a:bodyPr wrap="none" rtlCol="0">
            <a:spAutoFit/>
          </a:bodyPr>
          <a:lstStyle/>
          <a:p>
            <a:r>
              <a:rPr lang="en-US" altLang="zh-TW" sz="3200" b="1" dirty="0">
                <a:solidFill>
                  <a:srgbClr val="FF0000"/>
                </a:solidFill>
              </a:rPr>
              <a:t>FHIR </a:t>
            </a:r>
            <a:r>
              <a:rPr lang="en-US" altLang="zh-TW" sz="3200" b="1" dirty="0" err="1">
                <a:solidFill>
                  <a:srgbClr val="FF0000"/>
                </a:solidFill>
              </a:rPr>
              <a:t>AuditEvent</a:t>
            </a:r>
            <a:r>
              <a:rPr lang="en-US" altLang="zh-TW" sz="3200" b="1" dirty="0">
                <a:solidFill>
                  <a:srgbClr val="FF0000"/>
                </a:solidFill>
              </a:rPr>
              <a:t> Resource</a:t>
            </a:r>
            <a:endParaRPr lang="zh-TW" altLang="en-US" sz="3200" b="1" dirty="0">
              <a:solidFill>
                <a:srgbClr val="FF0000"/>
              </a:solidFill>
            </a:endParaRPr>
          </a:p>
        </p:txBody>
      </p:sp>
      <p:sp>
        <p:nvSpPr>
          <p:cNvPr id="7" name="文字方塊 6"/>
          <p:cNvSpPr txBox="1"/>
          <p:nvPr/>
        </p:nvSpPr>
        <p:spPr>
          <a:xfrm>
            <a:off x="4211960" y="2708920"/>
            <a:ext cx="2831994" cy="584775"/>
          </a:xfrm>
          <a:prstGeom prst="rect">
            <a:avLst/>
          </a:prstGeom>
          <a:noFill/>
        </p:spPr>
        <p:txBody>
          <a:bodyPr wrap="none" rtlCol="0">
            <a:spAutoFit/>
          </a:bodyPr>
          <a:lstStyle/>
          <a:p>
            <a:r>
              <a:rPr lang="en-US" altLang="zh-TW" sz="3200" b="1" dirty="0">
                <a:solidFill>
                  <a:srgbClr val="FF0000"/>
                </a:solidFill>
              </a:rPr>
              <a:t>SMART on FHIR</a:t>
            </a:r>
            <a:endParaRPr lang="zh-TW" alt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build="allAtOnce"/>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SMART &amp; SHARP Project (2010 – 2014)</a:t>
            </a:r>
            <a:endParaRPr lang="zh-TW" altLang="en-US" dirty="0"/>
          </a:p>
        </p:txBody>
      </p:sp>
      <p:sp>
        <p:nvSpPr>
          <p:cNvPr id="7" name="圓角矩形 6"/>
          <p:cNvSpPr/>
          <p:nvPr/>
        </p:nvSpPr>
        <p:spPr>
          <a:xfrm>
            <a:off x="1785918" y="1285860"/>
            <a:ext cx="5286412" cy="500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600" dirty="0"/>
              <a:t>U.S. Government</a:t>
            </a:r>
            <a:endParaRPr lang="zh-TW" altLang="en-US" sz="2600" dirty="0"/>
          </a:p>
        </p:txBody>
      </p:sp>
      <p:sp>
        <p:nvSpPr>
          <p:cNvPr id="8" name="圓角矩形 7"/>
          <p:cNvSpPr/>
          <p:nvPr/>
        </p:nvSpPr>
        <p:spPr>
          <a:xfrm>
            <a:off x="1785918" y="1785926"/>
            <a:ext cx="5286412" cy="12858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800" b="1" dirty="0"/>
              <a:t>O</a:t>
            </a:r>
            <a:r>
              <a:rPr lang="en-US" altLang="zh-TW" sz="2800" dirty="0"/>
              <a:t>ffice of the </a:t>
            </a:r>
            <a:r>
              <a:rPr lang="en-US" altLang="zh-TW" sz="2800" b="1" dirty="0"/>
              <a:t>N</a:t>
            </a:r>
            <a:r>
              <a:rPr lang="en-US" altLang="zh-TW" sz="2800" dirty="0"/>
              <a:t>ational </a:t>
            </a:r>
            <a:r>
              <a:rPr lang="en-US" altLang="zh-TW" sz="2800" b="1" dirty="0"/>
              <a:t>C</a:t>
            </a:r>
            <a:r>
              <a:rPr lang="en-US" altLang="zh-TW" sz="2800" dirty="0"/>
              <a:t>oordinator of Health Information Technology (</a:t>
            </a:r>
            <a:r>
              <a:rPr lang="en-US" altLang="zh-TW" sz="2800" b="1" dirty="0">
                <a:solidFill>
                  <a:srgbClr val="FF0000"/>
                </a:solidFill>
              </a:rPr>
              <a:t>ONC</a:t>
            </a:r>
            <a:r>
              <a:rPr lang="en-US" altLang="zh-TW" sz="2800" dirty="0"/>
              <a:t>)</a:t>
            </a:r>
            <a:endParaRPr lang="zh-TW" altLang="en-US" sz="2600" dirty="0"/>
          </a:p>
        </p:txBody>
      </p:sp>
      <p:sp>
        <p:nvSpPr>
          <p:cNvPr id="9" name="圓角矩形 8"/>
          <p:cNvSpPr/>
          <p:nvPr/>
        </p:nvSpPr>
        <p:spPr>
          <a:xfrm>
            <a:off x="1785918" y="3786190"/>
            <a:ext cx="5286412" cy="10001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b="1" dirty="0"/>
              <a:t>S</a:t>
            </a:r>
            <a:r>
              <a:rPr lang="en-US" altLang="zh-TW" sz="2800" dirty="0"/>
              <a:t>trategic </a:t>
            </a:r>
            <a:r>
              <a:rPr lang="en-US" altLang="zh-TW" sz="2800" b="1" dirty="0"/>
              <a:t>H</a:t>
            </a:r>
            <a:r>
              <a:rPr lang="en-US" altLang="zh-TW" sz="2800" dirty="0"/>
              <a:t>ealth IT </a:t>
            </a:r>
            <a:r>
              <a:rPr lang="en-US" altLang="zh-TW" sz="2800" b="1" dirty="0"/>
              <a:t>A</a:t>
            </a:r>
            <a:r>
              <a:rPr lang="en-US" altLang="zh-TW" sz="2800" dirty="0"/>
              <a:t>dvanced </a:t>
            </a:r>
            <a:r>
              <a:rPr lang="en-US" altLang="zh-TW" sz="2800" b="1" dirty="0"/>
              <a:t>R</a:t>
            </a:r>
            <a:r>
              <a:rPr lang="en-US" altLang="zh-TW" sz="2800" dirty="0"/>
              <a:t>esearch </a:t>
            </a:r>
            <a:r>
              <a:rPr lang="en-US" altLang="zh-TW" sz="2800" b="1" dirty="0"/>
              <a:t>P</a:t>
            </a:r>
            <a:r>
              <a:rPr lang="en-US" altLang="zh-TW" sz="2800" dirty="0"/>
              <a:t>rojects (</a:t>
            </a:r>
            <a:r>
              <a:rPr lang="en-US" altLang="zh-TW" sz="2800" b="1" dirty="0">
                <a:solidFill>
                  <a:srgbClr val="FF0000"/>
                </a:solidFill>
              </a:rPr>
              <a:t>SHARP</a:t>
            </a:r>
            <a:r>
              <a:rPr lang="en-US" altLang="zh-TW" sz="2800" dirty="0"/>
              <a:t>)</a:t>
            </a:r>
            <a:endParaRPr lang="zh-TW" altLang="en-US" sz="2600" dirty="0"/>
          </a:p>
        </p:txBody>
      </p:sp>
      <p:sp>
        <p:nvSpPr>
          <p:cNvPr id="10" name="圓角矩形 9"/>
          <p:cNvSpPr/>
          <p:nvPr/>
        </p:nvSpPr>
        <p:spPr>
          <a:xfrm>
            <a:off x="1785918" y="5500702"/>
            <a:ext cx="5286412" cy="10001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altLang="zh-TW" sz="2600" b="1" dirty="0"/>
              <a:t>S</a:t>
            </a:r>
            <a:r>
              <a:rPr lang="fr-FR" altLang="zh-TW" sz="2600" dirty="0"/>
              <a:t>ubstitutable </a:t>
            </a:r>
            <a:r>
              <a:rPr lang="fr-FR" altLang="zh-TW" sz="2600" b="1" dirty="0"/>
              <a:t>M</a:t>
            </a:r>
            <a:r>
              <a:rPr lang="fr-FR" altLang="zh-TW" sz="2600" dirty="0"/>
              <a:t>edical </a:t>
            </a:r>
            <a:r>
              <a:rPr lang="fr-FR" altLang="zh-TW" sz="2600" b="1" dirty="0"/>
              <a:t>A</a:t>
            </a:r>
            <a:r>
              <a:rPr lang="fr-FR" altLang="zh-TW" sz="2600" dirty="0"/>
              <a:t>pplications &amp; </a:t>
            </a:r>
            <a:r>
              <a:rPr lang="fr-FR" altLang="zh-TW" sz="2600" b="1" dirty="0"/>
              <a:t>R</a:t>
            </a:r>
            <a:r>
              <a:rPr lang="fr-FR" altLang="zh-TW" sz="2600" dirty="0"/>
              <a:t>eusable </a:t>
            </a:r>
            <a:r>
              <a:rPr lang="fr-FR" altLang="zh-TW" sz="2600" b="1" dirty="0"/>
              <a:t>T</a:t>
            </a:r>
            <a:r>
              <a:rPr lang="fr-FR" altLang="zh-TW" sz="2600" dirty="0"/>
              <a:t>echnology </a:t>
            </a:r>
            <a:r>
              <a:rPr lang="fr-FR" altLang="zh-TW" sz="2600" dirty="0">
                <a:solidFill>
                  <a:srgbClr val="FF0000"/>
                </a:solidFill>
              </a:rPr>
              <a:t>(</a:t>
            </a:r>
            <a:r>
              <a:rPr lang="fr-FR" altLang="zh-TW" sz="2600" b="1" dirty="0">
                <a:solidFill>
                  <a:srgbClr val="FF0000"/>
                </a:solidFill>
              </a:rPr>
              <a:t>SMART</a:t>
            </a:r>
            <a:r>
              <a:rPr lang="fr-FR" altLang="zh-TW" sz="2600" dirty="0">
                <a:solidFill>
                  <a:srgbClr val="FF0000"/>
                </a:solidFill>
              </a:rPr>
              <a:t>)</a:t>
            </a:r>
            <a:endParaRPr lang="zh-TW" altLang="en-US" sz="2600" dirty="0">
              <a:solidFill>
                <a:srgbClr val="FF0000"/>
              </a:solidFill>
            </a:endParaRPr>
          </a:p>
        </p:txBody>
      </p:sp>
      <p:cxnSp>
        <p:nvCxnSpPr>
          <p:cNvPr id="12" name="直線單箭頭接點 11"/>
          <p:cNvCxnSpPr>
            <a:stCxn id="8" idx="2"/>
            <a:endCxn id="9" idx="0"/>
          </p:cNvCxnSpPr>
          <p:nvPr/>
        </p:nvCxnSpPr>
        <p:spPr>
          <a:xfrm rot="5400000">
            <a:off x="4071934" y="3429000"/>
            <a:ext cx="71438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文字方塊 12"/>
          <p:cNvSpPr txBox="1"/>
          <p:nvPr/>
        </p:nvSpPr>
        <p:spPr>
          <a:xfrm>
            <a:off x="4572000" y="3214686"/>
            <a:ext cx="875561" cy="492443"/>
          </a:xfrm>
          <a:prstGeom prst="rect">
            <a:avLst/>
          </a:prstGeom>
          <a:noFill/>
        </p:spPr>
        <p:txBody>
          <a:bodyPr wrap="none" rtlCol="0">
            <a:spAutoFit/>
          </a:bodyPr>
          <a:lstStyle/>
          <a:p>
            <a:r>
              <a:rPr lang="en-US" altLang="zh-TW" sz="2600" b="1" dirty="0">
                <a:solidFill>
                  <a:srgbClr val="0070C0"/>
                </a:solidFill>
              </a:rPr>
              <a:t>Fund</a:t>
            </a:r>
            <a:endParaRPr lang="zh-TW" altLang="en-US" sz="2600" b="1" dirty="0">
              <a:solidFill>
                <a:srgbClr val="0070C0"/>
              </a:solidFill>
            </a:endParaRPr>
          </a:p>
        </p:txBody>
      </p:sp>
      <p:cxnSp>
        <p:nvCxnSpPr>
          <p:cNvPr id="14" name="直線單箭頭接點 13"/>
          <p:cNvCxnSpPr>
            <a:stCxn id="9" idx="2"/>
            <a:endCxn id="10" idx="0"/>
          </p:cNvCxnSpPr>
          <p:nvPr/>
        </p:nvCxnSpPr>
        <p:spPr>
          <a:xfrm rot="5400000">
            <a:off x="4071934" y="5143512"/>
            <a:ext cx="71438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8" name="文字方塊 17"/>
          <p:cNvSpPr txBox="1"/>
          <p:nvPr/>
        </p:nvSpPr>
        <p:spPr>
          <a:xfrm>
            <a:off x="4572000" y="4936821"/>
            <a:ext cx="1756378" cy="492443"/>
          </a:xfrm>
          <a:prstGeom prst="rect">
            <a:avLst/>
          </a:prstGeom>
          <a:noFill/>
        </p:spPr>
        <p:txBody>
          <a:bodyPr wrap="none" rtlCol="0">
            <a:spAutoFit/>
          </a:bodyPr>
          <a:lstStyle/>
          <a:p>
            <a:r>
              <a:rPr lang="en-US" altLang="zh-TW" sz="2600" b="1" dirty="0">
                <a:solidFill>
                  <a:schemeClr val="accent3">
                    <a:lumMod val="75000"/>
                  </a:schemeClr>
                </a:solidFill>
              </a:rPr>
              <a:t>Sub Project</a:t>
            </a:r>
            <a:endParaRPr lang="zh-TW" altLang="en-US" sz="2600" b="1" dirty="0">
              <a:solidFill>
                <a:schemeClr val="accent3">
                  <a:lumMod val="75000"/>
                </a:schemeClr>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SMART on FHIR</a:t>
            </a:r>
            <a:endParaRPr lang="zh-TW" altLang="en-US" dirty="0"/>
          </a:p>
        </p:txBody>
      </p:sp>
      <p:sp>
        <p:nvSpPr>
          <p:cNvPr id="3" name="內容版面配置區 2"/>
          <p:cNvSpPr>
            <a:spLocks noGrp="1"/>
          </p:cNvSpPr>
          <p:nvPr>
            <p:ph idx="1"/>
          </p:nvPr>
        </p:nvSpPr>
        <p:spPr/>
        <p:txBody>
          <a:bodyPr/>
          <a:lstStyle/>
          <a:p>
            <a:r>
              <a:rPr lang="en-US" altLang="zh-TW" dirty="0"/>
              <a:t>SMART on FHIR is a set of </a:t>
            </a:r>
            <a:r>
              <a:rPr lang="en-US" altLang="zh-TW" dirty="0">
                <a:solidFill>
                  <a:srgbClr val="0070C0"/>
                </a:solidFill>
              </a:rPr>
              <a:t>open specifications </a:t>
            </a:r>
            <a:r>
              <a:rPr lang="en-US" altLang="zh-TW" dirty="0"/>
              <a:t>to integrate </a:t>
            </a:r>
            <a:r>
              <a:rPr lang="en-US" altLang="zh-TW" dirty="0">
                <a:solidFill>
                  <a:srgbClr val="FF0000"/>
                </a:solidFill>
              </a:rPr>
              <a:t>apps</a:t>
            </a:r>
            <a:r>
              <a:rPr lang="en-US" altLang="zh-TW" dirty="0"/>
              <a:t> with </a:t>
            </a:r>
            <a:r>
              <a:rPr lang="en-US" altLang="zh-TW" dirty="0">
                <a:solidFill>
                  <a:srgbClr val="FF0000"/>
                </a:solidFill>
              </a:rPr>
              <a:t>EHRs</a:t>
            </a:r>
            <a:r>
              <a:rPr lang="en-US" altLang="zh-TW" dirty="0"/>
              <a:t>:</a:t>
            </a:r>
          </a:p>
          <a:p>
            <a:pPr lvl="1"/>
            <a:endParaRPr lang="en-US" dirty="0"/>
          </a:p>
          <a:p>
            <a:pPr lvl="1"/>
            <a:r>
              <a:rPr lang="en-US" dirty="0"/>
              <a:t>Clean, structured data: </a:t>
            </a:r>
            <a:r>
              <a:rPr lang="en-US" sz="3200" b="1" dirty="0"/>
              <a:t>FHIR</a:t>
            </a:r>
            <a:endParaRPr lang="en-US" sz="3200" dirty="0"/>
          </a:p>
          <a:p>
            <a:pPr lvl="1"/>
            <a:r>
              <a:rPr lang="en-US" dirty="0"/>
              <a:t>Scopes and permissions: </a:t>
            </a:r>
            <a:r>
              <a:rPr lang="en-US" sz="3200" b="1" dirty="0"/>
              <a:t>OAuth2</a:t>
            </a:r>
            <a:endParaRPr lang="en-US" sz="3200" dirty="0"/>
          </a:p>
          <a:p>
            <a:pPr lvl="1"/>
            <a:r>
              <a:rPr lang="en-US" dirty="0"/>
              <a:t>Simple sign-in: </a:t>
            </a:r>
            <a:r>
              <a:rPr lang="en-US" sz="3200" b="1" dirty="0" err="1"/>
              <a:t>OpenID</a:t>
            </a:r>
            <a:r>
              <a:rPr lang="en-US" sz="3200" b="1" dirty="0"/>
              <a:t> Connect</a:t>
            </a:r>
            <a:endParaRPr lang="en-US" sz="3200" dirty="0"/>
          </a:p>
          <a:p>
            <a:pPr lvl="1"/>
            <a:r>
              <a:rPr lang="en-US" dirty="0"/>
              <a:t>Lightweight UI integration: </a:t>
            </a:r>
            <a:r>
              <a:rPr lang="en-US" sz="3200" b="1" dirty="0"/>
              <a:t>HTML5</a:t>
            </a:r>
            <a:endParaRPr lang="en-US" sz="3200" dirty="0"/>
          </a:p>
          <a:p>
            <a:pPr lvl="1"/>
            <a:endParaRPr lang="zh-TW" altLang="en-US" dirty="0"/>
          </a:p>
        </p:txBody>
      </p:sp>
      <p:sp>
        <p:nvSpPr>
          <p:cNvPr id="4" name="文字方塊 3"/>
          <p:cNvSpPr txBox="1"/>
          <p:nvPr/>
        </p:nvSpPr>
        <p:spPr>
          <a:xfrm>
            <a:off x="3857620" y="5643578"/>
            <a:ext cx="4313489" cy="492443"/>
          </a:xfrm>
          <a:prstGeom prst="rect">
            <a:avLst/>
          </a:prstGeom>
          <a:noFill/>
        </p:spPr>
        <p:txBody>
          <a:bodyPr wrap="none" rtlCol="0">
            <a:spAutoFit/>
          </a:bodyPr>
          <a:lstStyle/>
          <a:p>
            <a:r>
              <a:rPr lang="en-US" altLang="zh-TW" sz="2600" dirty="0">
                <a:hlinkClick r:id="rId2"/>
              </a:rPr>
              <a:t>http://docs.smarthealthit.org/</a:t>
            </a:r>
            <a:endParaRPr lang="zh-TW" altLang="en-US" sz="2600" dirty="0"/>
          </a:p>
        </p:txBody>
      </p:sp>
    </p:spTree>
    <p:extLst>
      <p:ext uri="{BB962C8B-B14F-4D97-AF65-F5344CB8AC3E}">
        <p14:creationId xmlns:p14="http://schemas.microsoft.com/office/powerpoint/2010/main" val="14987716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7544" y="548680"/>
            <a:ext cx="8229600" cy="1143000"/>
          </a:xfrm>
        </p:spPr>
        <p:txBody>
          <a:bodyPr/>
          <a:lstStyle/>
          <a:p>
            <a:r>
              <a:rPr lang="en-US" dirty="0"/>
              <a:t>SMART on FHIR Concept</a:t>
            </a:r>
            <a:endParaRPr lang="zh-TW" altLang="en-US" dirty="0"/>
          </a:p>
        </p:txBody>
      </p:sp>
      <p:sp>
        <p:nvSpPr>
          <p:cNvPr id="5" name="圓角矩形 4"/>
          <p:cNvSpPr/>
          <p:nvPr/>
        </p:nvSpPr>
        <p:spPr>
          <a:xfrm>
            <a:off x="857224" y="3143248"/>
            <a:ext cx="1643074" cy="861246"/>
          </a:xfrm>
          <a:prstGeom prst="roundRect">
            <a:avLst/>
          </a:prstGeom>
          <a:solidFill>
            <a:schemeClr val="accent3">
              <a:tint val="50000"/>
              <a:satMod val="30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Health App</a:t>
            </a:r>
          </a:p>
        </p:txBody>
      </p:sp>
      <p:sp>
        <p:nvSpPr>
          <p:cNvPr id="6" name="圓角矩形 5"/>
          <p:cNvSpPr/>
          <p:nvPr/>
        </p:nvSpPr>
        <p:spPr>
          <a:xfrm>
            <a:off x="6715140" y="3143248"/>
            <a:ext cx="1428760" cy="928694"/>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EHR</a:t>
            </a:r>
          </a:p>
        </p:txBody>
      </p:sp>
      <p:sp>
        <p:nvSpPr>
          <p:cNvPr id="17" name="弧形箭號 (下彎) 16"/>
          <p:cNvSpPr/>
          <p:nvPr/>
        </p:nvSpPr>
        <p:spPr>
          <a:xfrm>
            <a:off x="3143240" y="3000372"/>
            <a:ext cx="2928958" cy="35719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8" name="弧形箭號 (上彎) 17"/>
          <p:cNvSpPr/>
          <p:nvPr/>
        </p:nvSpPr>
        <p:spPr>
          <a:xfrm flipH="1">
            <a:off x="3143240" y="3857628"/>
            <a:ext cx="2928958" cy="35719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grpSp>
        <p:nvGrpSpPr>
          <p:cNvPr id="3" name="群組 11"/>
          <p:cNvGrpSpPr/>
          <p:nvPr/>
        </p:nvGrpSpPr>
        <p:grpSpPr>
          <a:xfrm>
            <a:off x="857224" y="2214554"/>
            <a:ext cx="1643074" cy="2718634"/>
            <a:chOff x="857224" y="2214554"/>
            <a:chExt cx="1643074" cy="2718634"/>
          </a:xfrm>
        </p:grpSpPr>
        <p:sp>
          <p:nvSpPr>
            <p:cNvPr id="20" name="圓角矩形 19"/>
            <p:cNvSpPr/>
            <p:nvPr/>
          </p:nvSpPr>
          <p:spPr>
            <a:xfrm>
              <a:off x="857224" y="2214554"/>
              <a:ext cx="1643074" cy="861246"/>
            </a:xfrm>
            <a:prstGeom prst="roundRect">
              <a:avLst/>
            </a:prstGeom>
            <a:solidFill>
              <a:schemeClr val="accent3">
                <a:tint val="50000"/>
                <a:satMod val="30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Health App</a:t>
              </a:r>
            </a:p>
          </p:txBody>
        </p:sp>
        <p:sp>
          <p:nvSpPr>
            <p:cNvPr id="21" name="圓角矩形 20"/>
            <p:cNvSpPr/>
            <p:nvPr/>
          </p:nvSpPr>
          <p:spPr>
            <a:xfrm>
              <a:off x="857224" y="4071942"/>
              <a:ext cx="1643074" cy="861246"/>
            </a:xfrm>
            <a:prstGeom prst="roundRect">
              <a:avLst/>
            </a:prstGeom>
            <a:solidFill>
              <a:schemeClr val="accent3">
                <a:tint val="50000"/>
                <a:satMod val="30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Health App</a:t>
              </a:r>
            </a:p>
          </p:txBody>
        </p:sp>
      </p:grpSp>
      <p:grpSp>
        <p:nvGrpSpPr>
          <p:cNvPr id="4" name="群組 12"/>
          <p:cNvGrpSpPr/>
          <p:nvPr/>
        </p:nvGrpSpPr>
        <p:grpSpPr>
          <a:xfrm>
            <a:off x="6715140" y="2143116"/>
            <a:ext cx="1428760" cy="2928958"/>
            <a:chOff x="6715140" y="2143116"/>
            <a:chExt cx="1428760" cy="2928958"/>
          </a:xfrm>
        </p:grpSpPr>
        <p:sp>
          <p:nvSpPr>
            <p:cNvPr id="22" name="圓角矩形 21"/>
            <p:cNvSpPr/>
            <p:nvPr/>
          </p:nvSpPr>
          <p:spPr>
            <a:xfrm>
              <a:off x="6715140" y="2143116"/>
              <a:ext cx="1428760" cy="928694"/>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EHR</a:t>
              </a:r>
            </a:p>
          </p:txBody>
        </p:sp>
        <p:sp>
          <p:nvSpPr>
            <p:cNvPr id="23" name="圓角矩形 22"/>
            <p:cNvSpPr/>
            <p:nvPr/>
          </p:nvSpPr>
          <p:spPr>
            <a:xfrm>
              <a:off x="6715140" y="4143380"/>
              <a:ext cx="1428760" cy="928694"/>
            </a:xfrm>
            <a:prstGeom prst="roundRect">
              <a:avLst/>
            </a:prstGeom>
            <a:solidFill>
              <a:schemeClr val="accent1">
                <a:tint val="50000"/>
                <a:satMod val="30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EHR</a:t>
              </a:r>
            </a:p>
          </p:txBody>
        </p:sp>
      </p:grpSp>
      <p:sp>
        <p:nvSpPr>
          <p:cNvPr id="14" name="圓角矩形 13"/>
          <p:cNvSpPr/>
          <p:nvPr/>
        </p:nvSpPr>
        <p:spPr>
          <a:xfrm>
            <a:off x="3779912" y="3140968"/>
            <a:ext cx="1714512" cy="9286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FHIR</a:t>
            </a:r>
          </a:p>
        </p:txBody>
      </p:sp>
      <p:sp>
        <p:nvSpPr>
          <p:cNvPr id="15" name="圓角矩形 14"/>
          <p:cNvSpPr/>
          <p:nvPr/>
        </p:nvSpPr>
        <p:spPr>
          <a:xfrm>
            <a:off x="3786182" y="4143380"/>
            <a:ext cx="1714512" cy="9286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OAuth2</a:t>
            </a:r>
          </a:p>
        </p:txBody>
      </p:sp>
      <p:sp>
        <p:nvSpPr>
          <p:cNvPr id="16" name="圓角矩形 15"/>
          <p:cNvSpPr/>
          <p:nvPr/>
        </p:nvSpPr>
        <p:spPr>
          <a:xfrm>
            <a:off x="3786182" y="2143116"/>
            <a:ext cx="1704988" cy="9286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600" b="1" dirty="0" err="1">
                <a:solidFill>
                  <a:schemeClr val="tx1"/>
                </a:solidFill>
                <a:latin typeface="微軟正黑體" pitchFamily="34" charset="-120"/>
                <a:ea typeface="微軟正黑體" pitchFamily="34" charset="-120"/>
              </a:rPr>
              <a:t>OpenID</a:t>
            </a:r>
            <a:r>
              <a:rPr lang="en-US" altLang="zh-TW" sz="2600" b="1" dirty="0">
                <a:solidFill>
                  <a:schemeClr val="tx1"/>
                </a:solidFill>
                <a:latin typeface="微軟正黑體" pitchFamily="34" charset="-120"/>
                <a:ea typeface="微軟正黑體" pitchFamily="34" charset="-120"/>
              </a:rPr>
              <a:t/>
            </a:r>
            <a:br>
              <a:rPr lang="en-US" altLang="zh-TW" sz="2600" b="1" dirty="0">
                <a:solidFill>
                  <a:schemeClr val="tx1"/>
                </a:solidFill>
                <a:latin typeface="微軟正黑體" pitchFamily="34" charset="-120"/>
                <a:ea typeface="微軟正黑體" pitchFamily="34" charset="-120"/>
              </a:rPr>
            </a:br>
            <a:r>
              <a:rPr lang="en-US" altLang="zh-TW" sz="2600" b="1" dirty="0">
                <a:solidFill>
                  <a:schemeClr val="tx1"/>
                </a:solidFill>
                <a:latin typeface="微軟正黑體" pitchFamily="34" charset="-120"/>
                <a:ea typeface="微軟正黑體" pitchFamily="34" charset="-120"/>
              </a:rPr>
              <a:t>Connect</a:t>
            </a:r>
          </a:p>
        </p:txBody>
      </p:sp>
      <p:sp>
        <p:nvSpPr>
          <p:cNvPr id="24" name="文字方塊 23"/>
          <p:cNvSpPr txBox="1"/>
          <p:nvPr/>
        </p:nvSpPr>
        <p:spPr>
          <a:xfrm>
            <a:off x="3357554" y="1500174"/>
            <a:ext cx="2672526" cy="584775"/>
          </a:xfrm>
          <a:prstGeom prst="rect">
            <a:avLst/>
          </a:prstGeom>
          <a:noFill/>
        </p:spPr>
        <p:txBody>
          <a:bodyPr wrap="none" rtlCol="0">
            <a:spAutoFit/>
          </a:bodyPr>
          <a:lstStyle/>
          <a:p>
            <a:r>
              <a:rPr lang="en-US" altLang="zh-TW" sz="3200" b="1" dirty="0">
                <a:solidFill>
                  <a:srgbClr val="FF0000"/>
                </a:solidFill>
              </a:rPr>
              <a:t>Authentication</a:t>
            </a:r>
            <a:endParaRPr lang="zh-TW" altLang="en-US" sz="3200" b="1" dirty="0">
              <a:solidFill>
                <a:srgbClr val="FF0000"/>
              </a:solidFill>
            </a:endParaRPr>
          </a:p>
        </p:txBody>
      </p:sp>
      <p:sp>
        <p:nvSpPr>
          <p:cNvPr id="25" name="文字方塊 24"/>
          <p:cNvSpPr txBox="1"/>
          <p:nvPr/>
        </p:nvSpPr>
        <p:spPr>
          <a:xfrm>
            <a:off x="3357554" y="5072074"/>
            <a:ext cx="2528256" cy="584775"/>
          </a:xfrm>
          <a:prstGeom prst="rect">
            <a:avLst/>
          </a:prstGeom>
          <a:noFill/>
        </p:spPr>
        <p:txBody>
          <a:bodyPr wrap="none" rtlCol="0">
            <a:spAutoFit/>
          </a:bodyPr>
          <a:lstStyle/>
          <a:p>
            <a:r>
              <a:rPr lang="en-US" altLang="zh-TW" sz="3200" b="1" dirty="0">
                <a:solidFill>
                  <a:srgbClr val="FF0000"/>
                </a:solidFill>
              </a:rPr>
              <a:t>Authorization</a:t>
            </a:r>
            <a:endParaRPr lang="zh-TW" altLang="en-US" sz="3200" b="1" dirty="0">
              <a:solidFill>
                <a:srgbClr val="FF0000"/>
              </a:solidFill>
            </a:endParaRPr>
          </a:p>
        </p:txBody>
      </p:sp>
      <p:sp>
        <p:nvSpPr>
          <p:cNvPr id="26" name="左-右雙向箭號 25"/>
          <p:cNvSpPr/>
          <p:nvPr/>
        </p:nvSpPr>
        <p:spPr>
          <a:xfrm>
            <a:off x="2714612" y="3357562"/>
            <a:ext cx="928694" cy="4286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左-右雙向箭號 26"/>
          <p:cNvSpPr/>
          <p:nvPr/>
        </p:nvSpPr>
        <p:spPr>
          <a:xfrm>
            <a:off x="5572132" y="3429000"/>
            <a:ext cx="928694" cy="4286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文字方塊 27"/>
          <p:cNvSpPr txBox="1"/>
          <p:nvPr/>
        </p:nvSpPr>
        <p:spPr>
          <a:xfrm>
            <a:off x="2071670" y="5929330"/>
            <a:ext cx="5110694" cy="646331"/>
          </a:xfrm>
          <a:prstGeom prst="rect">
            <a:avLst/>
          </a:prstGeom>
          <a:noFill/>
        </p:spPr>
        <p:txBody>
          <a:bodyPr wrap="none" rtlCol="0">
            <a:spAutoFit/>
          </a:bodyPr>
          <a:lstStyle/>
          <a:p>
            <a:r>
              <a:rPr lang="en-US" sz="3600" b="1" dirty="0"/>
              <a:t>Write once, run anywhere</a:t>
            </a:r>
            <a:endParaRPr lang="zh-TW" altLang="en-US" sz="3600" b="1" dirty="0"/>
          </a:p>
        </p:txBody>
      </p:sp>
    </p:spTree>
    <p:extLst>
      <p:ext uri="{BB962C8B-B14F-4D97-AF65-F5344CB8AC3E}">
        <p14:creationId xmlns:p14="http://schemas.microsoft.com/office/powerpoint/2010/main" val="102502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18"/>
                                        </p:tgtEl>
                                      </p:cBhvr>
                                    </p:animEffect>
                                    <p:set>
                                      <p:cBhvr>
                                        <p:cTn id="24" dur="1" fill="hold">
                                          <p:stCondLst>
                                            <p:cond delay="499"/>
                                          </p:stCondLst>
                                        </p:cTn>
                                        <p:tgtEl>
                                          <p:spTgt spid="18"/>
                                        </p:tgtEl>
                                        <p:attrNameLst>
                                          <p:attrName>style.visibility</p:attrName>
                                        </p:attrNameLst>
                                      </p:cBhvr>
                                      <p:to>
                                        <p:strVal val="hidden"/>
                                      </p:to>
                                    </p:set>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P spid="14" grpId="0" animBg="1"/>
      <p:bldP spid="15" grpId="0" animBg="1"/>
      <p:bldP spid="16" grpId="0" animBg="1"/>
      <p:bldP spid="24" grpId="0" build="allAtOnce"/>
      <p:bldP spid="25" grpId="0" build="allAtOnce"/>
      <p:bldP spid="26" grpId="0" animBg="1"/>
      <p:bldP spid="27" grpId="0" animBg="1"/>
      <p:bldP spid="28"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4624"/>
            <a:ext cx="8229600" cy="1143000"/>
          </a:xfrm>
        </p:spPr>
        <p:txBody>
          <a:bodyPr>
            <a:noAutofit/>
          </a:bodyPr>
          <a:lstStyle/>
          <a:p>
            <a:r>
              <a:rPr lang="zh-TW" altLang="en-US" sz="3600" dirty="0"/>
              <a:t>其實大家每天都在使用</a:t>
            </a:r>
            <a:r>
              <a:rPr lang="en-US" altLang="zh-TW" sz="3600" dirty="0"/>
              <a:t/>
            </a:r>
            <a:br>
              <a:rPr lang="en-US" altLang="zh-TW" sz="3600" dirty="0"/>
            </a:br>
            <a:r>
              <a:rPr lang="zh-TW" altLang="en-US" sz="3600" dirty="0"/>
              <a:t>只是不知道背後支持的標準</a:t>
            </a:r>
          </a:p>
        </p:txBody>
      </p:sp>
      <p:sp>
        <p:nvSpPr>
          <p:cNvPr id="30" name="文字方塊 29"/>
          <p:cNvSpPr txBox="1"/>
          <p:nvPr/>
        </p:nvSpPr>
        <p:spPr>
          <a:xfrm>
            <a:off x="899342" y="1196752"/>
            <a:ext cx="2733056" cy="1077218"/>
          </a:xfrm>
          <a:prstGeom prst="rect">
            <a:avLst/>
          </a:prstGeom>
          <a:noFill/>
        </p:spPr>
        <p:txBody>
          <a:bodyPr wrap="none" rtlCol="0">
            <a:spAutoFit/>
          </a:bodyPr>
          <a:lstStyle/>
          <a:p>
            <a:pPr algn="ctr"/>
            <a:r>
              <a:rPr lang="en-US" altLang="zh-TW" sz="3200" b="1" dirty="0" err="1">
                <a:solidFill>
                  <a:srgbClr val="FF0000"/>
                </a:solidFill>
              </a:rPr>
              <a:t>OpenID</a:t>
            </a:r>
            <a:r>
              <a:rPr lang="en-US" altLang="zh-TW" sz="3200" b="1" dirty="0">
                <a:solidFill>
                  <a:srgbClr val="FF0000"/>
                </a:solidFill>
              </a:rPr>
              <a:t/>
            </a:r>
            <a:br>
              <a:rPr lang="en-US" altLang="zh-TW" sz="3200" b="1" dirty="0">
                <a:solidFill>
                  <a:srgbClr val="FF0000"/>
                </a:solidFill>
              </a:rPr>
            </a:br>
            <a:r>
              <a:rPr lang="en-US" altLang="zh-TW" sz="3200" b="1" dirty="0">
                <a:solidFill>
                  <a:srgbClr val="FF0000"/>
                </a:solidFill>
              </a:rPr>
              <a:t>Authentication</a:t>
            </a:r>
            <a:endParaRPr lang="zh-TW" altLang="en-US" sz="3200" b="1" dirty="0">
              <a:solidFill>
                <a:srgbClr val="FF0000"/>
              </a:solidFill>
            </a:endParaRPr>
          </a:p>
        </p:txBody>
      </p:sp>
      <p:sp>
        <p:nvSpPr>
          <p:cNvPr id="31" name="文字方塊 30"/>
          <p:cNvSpPr txBox="1"/>
          <p:nvPr/>
        </p:nvSpPr>
        <p:spPr>
          <a:xfrm>
            <a:off x="5401330" y="1199654"/>
            <a:ext cx="2524089" cy="1077218"/>
          </a:xfrm>
          <a:prstGeom prst="rect">
            <a:avLst/>
          </a:prstGeom>
          <a:noFill/>
        </p:spPr>
        <p:txBody>
          <a:bodyPr wrap="none" rtlCol="0">
            <a:spAutoFit/>
          </a:bodyPr>
          <a:lstStyle/>
          <a:p>
            <a:pPr algn="ctr"/>
            <a:r>
              <a:rPr lang="en-US" altLang="zh-TW" sz="3200" b="1" dirty="0">
                <a:solidFill>
                  <a:srgbClr val="FF0000"/>
                </a:solidFill>
              </a:rPr>
              <a:t>OAuth2</a:t>
            </a:r>
          </a:p>
          <a:p>
            <a:pPr algn="ctr"/>
            <a:r>
              <a:rPr lang="en-US" altLang="zh-TW" sz="3200" b="1" dirty="0">
                <a:solidFill>
                  <a:srgbClr val="FF0000"/>
                </a:solidFill>
              </a:rPr>
              <a:t>Authorization</a:t>
            </a:r>
            <a:endParaRPr lang="zh-TW" altLang="en-US" sz="3200" b="1" dirty="0">
              <a:solidFill>
                <a:srgbClr val="FF0000"/>
              </a:solidFill>
            </a:endParaRPr>
          </a:p>
        </p:txBody>
      </p:sp>
      <p:pic>
        <p:nvPicPr>
          <p:cNvPr id="1027" name="Picture 3"/>
          <p:cNvPicPr>
            <a:picLocks noChangeAspect="1" noChangeArrowheads="1"/>
          </p:cNvPicPr>
          <p:nvPr/>
        </p:nvPicPr>
        <p:blipFill>
          <a:blip r:embed="rId2" cstate="print"/>
          <a:srcRect/>
          <a:stretch>
            <a:fillRect/>
          </a:stretch>
        </p:blipFill>
        <p:spPr bwMode="auto">
          <a:xfrm>
            <a:off x="4427984" y="2358570"/>
            <a:ext cx="4668733" cy="40947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785786" y="2214554"/>
            <a:ext cx="2933733" cy="4552764"/>
          </a:xfrm>
          <a:prstGeom prst="rect">
            <a:avLst/>
          </a:prstGeom>
          <a:noFill/>
          <a:ln w="9525">
            <a:noFill/>
            <a:miter lim="800000"/>
            <a:headEnd/>
            <a:tailEnd/>
          </a:ln>
          <a:effectLst/>
        </p:spPr>
      </p:pic>
    </p:spTree>
    <p:extLst>
      <p:ext uri="{BB962C8B-B14F-4D97-AF65-F5344CB8AC3E}">
        <p14:creationId xmlns:p14="http://schemas.microsoft.com/office/powerpoint/2010/main" val="102502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104450" name="Picture 2"/>
          <p:cNvPicPr>
            <a:picLocks noChangeAspect="1" noChangeArrowheads="1"/>
          </p:cNvPicPr>
          <p:nvPr/>
        </p:nvPicPr>
        <p:blipFill>
          <a:blip r:embed="rId2" cstate="print"/>
          <a:srcRect/>
          <a:stretch>
            <a:fillRect/>
          </a:stretch>
        </p:blipFill>
        <p:spPr bwMode="auto">
          <a:xfrm>
            <a:off x="0" y="-1"/>
            <a:ext cx="9144000" cy="6852661"/>
          </a:xfrm>
          <a:prstGeom prst="rect">
            <a:avLst/>
          </a:prstGeom>
          <a:noFill/>
          <a:ln w="9525">
            <a:noFill/>
            <a:miter lim="800000"/>
            <a:headEnd/>
            <a:tailEnd/>
          </a:ln>
          <a:effectLst/>
        </p:spPr>
      </p:pic>
    </p:spTree>
    <p:extLst>
      <p:ext uri="{BB962C8B-B14F-4D97-AF65-F5344CB8AC3E}">
        <p14:creationId xmlns:p14="http://schemas.microsoft.com/office/powerpoint/2010/main" val="3091278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p:cNvSpPr/>
          <p:nvPr/>
        </p:nvSpPr>
        <p:spPr>
          <a:xfrm>
            <a:off x="857224" y="3207846"/>
            <a:ext cx="1643074" cy="8612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Health App</a:t>
            </a:r>
          </a:p>
        </p:txBody>
      </p:sp>
      <p:sp>
        <p:nvSpPr>
          <p:cNvPr id="20" name="圓角矩形 19"/>
          <p:cNvSpPr/>
          <p:nvPr/>
        </p:nvSpPr>
        <p:spPr>
          <a:xfrm>
            <a:off x="857224" y="2279152"/>
            <a:ext cx="1643074" cy="8612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Health App</a:t>
            </a:r>
          </a:p>
        </p:txBody>
      </p:sp>
      <p:sp>
        <p:nvSpPr>
          <p:cNvPr id="14" name="圓角矩形 13"/>
          <p:cNvSpPr/>
          <p:nvPr/>
        </p:nvSpPr>
        <p:spPr>
          <a:xfrm>
            <a:off x="3779912" y="3525518"/>
            <a:ext cx="1714512" cy="9286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600" b="1" dirty="0">
                <a:solidFill>
                  <a:srgbClr val="FF0000"/>
                </a:solidFill>
                <a:latin typeface="微軟正黑體" pitchFamily="34" charset="-120"/>
                <a:ea typeface="微軟正黑體" pitchFamily="34" charset="-120"/>
              </a:rPr>
              <a:t>FHIR</a:t>
            </a:r>
          </a:p>
        </p:txBody>
      </p:sp>
      <p:sp>
        <p:nvSpPr>
          <p:cNvPr id="15" name="圓角矩形 14"/>
          <p:cNvSpPr/>
          <p:nvPr/>
        </p:nvSpPr>
        <p:spPr>
          <a:xfrm>
            <a:off x="3786182" y="4527930"/>
            <a:ext cx="1714512" cy="9286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600" b="1" dirty="0">
                <a:solidFill>
                  <a:schemeClr val="tx1"/>
                </a:solidFill>
                <a:latin typeface="微軟正黑體" pitchFamily="34" charset="-120"/>
                <a:ea typeface="微軟正黑體" pitchFamily="34" charset="-120"/>
              </a:rPr>
              <a:t>OAuth2</a:t>
            </a:r>
          </a:p>
        </p:txBody>
      </p:sp>
      <p:sp>
        <p:nvSpPr>
          <p:cNvPr id="16" name="圓角矩形 15"/>
          <p:cNvSpPr/>
          <p:nvPr/>
        </p:nvSpPr>
        <p:spPr>
          <a:xfrm>
            <a:off x="3786182" y="2527666"/>
            <a:ext cx="1704988" cy="9286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600" b="1" dirty="0" err="1">
                <a:solidFill>
                  <a:schemeClr val="tx1"/>
                </a:solidFill>
                <a:latin typeface="微軟正黑體" pitchFamily="34" charset="-120"/>
                <a:ea typeface="微軟正黑體" pitchFamily="34" charset="-120"/>
              </a:rPr>
              <a:t>OpenID</a:t>
            </a:r>
            <a:r>
              <a:rPr lang="en-US" altLang="zh-TW" sz="2600" b="1" dirty="0">
                <a:solidFill>
                  <a:schemeClr val="tx1"/>
                </a:solidFill>
                <a:latin typeface="微軟正黑體" pitchFamily="34" charset="-120"/>
                <a:ea typeface="微軟正黑體" pitchFamily="34" charset="-120"/>
              </a:rPr>
              <a:t/>
            </a:r>
            <a:br>
              <a:rPr lang="en-US" altLang="zh-TW" sz="2600" b="1" dirty="0">
                <a:solidFill>
                  <a:schemeClr val="tx1"/>
                </a:solidFill>
                <a:latin typeface="微軟正黑體" pitchFamily="34" charset="-120"/>
                <a:ea typeface="微軟正黑體" pitchFamily="34" charset="-120"/>
              </a:rPr>
            </a:br>
            <a:r>
              <a:rPr lang="en-US" altLang="zh-TW" sz="2600" b="1" dirty="0">
                <a:solidFill>
                  <a:schemeClr val="tx1"/>
                </a:solidFill>
                <a:latin typeface="微軟正黑體" pitchFamily="34" charset="-120"/>
                <a:ea typeface="微軟正黑體" pitchFamily="34" charset="-120"/>
              </a:rPr>
              <a:t>Connect</a:t>
            </a:r>
          </a:p>
        </p:txBody>
      </p:sp>
      <p:sp>
        <p:nvSpPr>
          <p:cNvPr id="24" name="文字方塊 23"/>
          <p:cNvSpPr txBox="1"/>
          <p:nvPr/>
        </p:nvSpPr>
        <p:spPr>
          <a:xfrm>
            <a:off x="3374873" y="1795463"/>
            <a:ext cx="2587568" cy="769441"/>
          </a:xfrm>
          <a:prstGeom prst="rect">
            <a:avLst/>
          </a:prstGeom>
          <a:noFill/>
        </p:spPr>
        <p:txBody>
          <a:bodyPr wrap="none" rtlCol="0">
            <a:spAutoFit/>
          </a:bodyPr>
          <a:lstStyle/>
          <a:p>
            <a:pPr algn="ctr"/>
            <a:r>
              <a:rPr lang="zh-TW" altLang="en-US" b="1" dirty="0">
                <a:solidFill>
                  <a:schemeClr val="accent3">
                    <a:lumMod val="75000"/>
                  </a:schemeClr>
                </a:solidFill>
                <a:latin typeface="微軟正黑體" pitchFamily="34" charset="-120"/>
                <a:ea typeface="微軟正黑體" pitchFamily="34" charset="-120"/>
              </a:rPr>
              <a:t>身份驗證</a:t>
            </a:r>
            <a:endParaRPr lang="en-US" altLang="zh-TW" b="1" dirty="0">
              <a:solidFill>
                <a:schemeClr val="accent3">
                  <a:lumMod val="75000"/>
                </a:schemeClr>
              </a:solidFill>
              <a:latin typeface="微軟正黑體" pitchFamily="34" charset="-120"/>
              <a:ea typeface="微軟正黑體" pitchFamily="34" charset="-120"/>
            </a:endParaRPr>
          </a:p>
          <a:p>
            <a:pPr algn="ctr"/>
            <a:r>
              <a:rPr lang="en-US" altLang="zh-TW" sz="2600" b="1" dirty="0">
                <a:solidFill>
                  <a:schemeClr val="accent3">
                    <a:lumMod val="75000"/>
                  </a:schemeClr>
                </a:solidFill>
                <a:latin typeface="微軟正黑體" pitchFamily="34" charset="-120"/>
                <a:ea typeface="微軟正黑體" pitchFamily="34" charset="-120"/>
              </a:rPr>
              <a:t>Authentication</a:t>
            </a:r>
            <a:endParaRPr lang="zh-TW" altLang="en-US" sz="2600" b="1" dirty="0">
              <a:solidFill>
                <a:schemeClr val="accent3">
                  <a:lumMod val="75000"/>
                </a:schemeClr>
              </a:solidFill>
              <a:latin typeface="微軟正黑體" pitchFamily="34" charset="-120"/>
              <a:ea typeface="微軟正黑體" pitchFamily="34" charset="-120"/>
            </a:endParaRPr>
          </a:p>
        </p:txBody>
      </p:sp>
      <p:sp>
        <p:nvSpPr>
          <p:cNvPr id="25" name="文字方塊 24"/>
          <p:cNvSpPr txBox="1"/>
          <p:nvPr/>
        </p:nvSpPr>
        <p:spPr>
          <a:xfrm>
            <a:off x="3457379" y="5357826"/>
            <a:ext cx="2404826" cy="769441"/>
          </a:xfrm>
          <a:prstGeom prst="rect">
            <a:avLst/>
          </a:prstGeom>
          <a:noFill/>
        </p:spPr>
        <p:txBody>
          <a:bodyPr wrap="none" rtlCol="0">
            <a:spAutoFit/>
          </a:bodyPr>
          <a:lstStyle/>
          <a:p>
            <a:pPr algn="ctr"/>
            <a:r>
              <a:rPr lang="en-US" altLang="zh-TW" sz="2600" b="1" dirty="0">
                <a:solidFill>
                  <a:schemeClr val="accent3">
                    <a:lumMod val="75000"/>
                  </a:schemeClr>
                </a:solidFill>
                <a:latin typeface="微軟正黑體" pitchFamily="34" charset="-120"/>
                <a:ea typeface="微軟正黑體" pitchFamily="34" charset="-120"/>
              </a:rPr>
              <a:t>Authorization</a:t>
            </a:r>
          </a:p>
          <a:p>
            <a:pPr algn="ctr"/>
            <a:r>
              <a:rPr lang="zh-TW" altLang="en-US" b="1" dirty="0">
                <a:solidFill>
                  <a:schemeClr val="accent3">
                    <a:lumMod val="75000"/>
                  </a:schemeClr>
                </a:solidFill>
                <a:latin typeface="微軟正黑體" pitchFamily="34" charset="-120"/>
                <a:ea typeface="微軟正黑體" pitchFamily="34" charset="-120"/>
              </a:rPr>
              <a:t>授權範圍</a:t>
            </a:r>
          </a:p>
        </p:txBody>
      </p:sp>
      <p:sp>
        <p:nvSpPr>
          <p:cNvPr id="29" name="圓角矩形 28"/>
          <p:cNvSpPr/>
          <p:nvPr/>
        </p:nvSpPr>
        <p:spPr>
          <a:xfrm>
            <a:off x="3217528" y="1785926"/>
            <a:ext cx="2866640" cy="4357718"/>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latin typeface="微軟正黑體" pitchFamily="34" charset="-120"/>
              <a:ea typeface="微軟正黑體" pitchFamily="34" charset="-120"/>
            </a:endParaRPr>
          </a:p>
        </p:txBody>
      </p:sp>
      <p:sp>
        <p:nvSpPr>
          <p:cNvPr id="30" name="文字方塊 29"/>
          <p:cNvSpPr txBox="1"/>
          <p:nvPr/>
        </p:nvSpPr>
        <p:spPr>
          <a:xfrm>
            <a:off x="1512586" y="1033572"/>
            <a:ext cx="6340198" cy="584775"/>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TW" altLang="en-US" sz="3200" b="1" dirty="0">
                <a:ln w="11430"/>
                <a:solidFill>
                  <a:srgbClr val="FF0000"/>
                </a:solidFill>
                <a:effectLst>
                  <a:outerShdw blurRad="50800" dist="39000" dir="5460000" algn="tl">
                    <a:srgbClr val="000000">
                      <a:alpha val="38000"/>
                    </a:srgbClr>
                  </a:outerShdw>
                </a:effectLst>
                <a:latin typeface="微軟正黑體" pitchFamily="34" charset="-120"/>
                <a:ea typeface="微軟正黑體" pitchFamily="34" charset="-120"/>
              </a:rPr>
              <a:t>標準化區域健康照護資訊互通平台</a:t>
            </a:r>
          </a:p>
        </p:txBody>
      </p:sp>
      <p:grpSp>
        <p:nvGrpSpPr>
          <p:cNvPr id="2" name="群組 34"/>
          <p:cNvGrpSpPr/>
          <p:nvPr/>
        </p:nvGrpSpPr>
        <p:grpSpPr>
          <a:xfrm>
            <a:off x="827584" y="2276872"/>
            <a:ext cx="1656184" cy="3525542"/>
            <a:chOff x="827584" y="2212274"/>
            <a:chExt cx="1656184" cy="3525542"/>
          </a:xfrm>
        </p:grpSpPr>
        <p:sp>
          <p:nvSpPr>
            <p:cNvPr id="31" name="圓角矩形 30"/>
            <p:cNvSpPr/>
            <p:nvPr/>
          </p:nvSpPr>
          <p:spPr>
            <a:xfrm>
              <a:off x="840694" y="3140968"/>
              <a:ext cx="1643074" cy="8612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遠傳</a:t>
              </a:r>
              <a:endParaRPr lang="en-US" altLang="zh-TW" sz="2600" b="1" dirty="0">
                <a:solidFill>
                  <a:schemeClr val="tx1"/>
                </a:solidFill>
                <a:latin typeface="微軟正黑體" pitchFamily="34" charset="-120"/>
                <a:ea typeface="微軟正黑體" pitchFamily="34" charset="-120"/>
              </a:endParaRPr>
            </a:p>
            <a:p>
              <a:pPr algn="ctr"/>
              <a:r>
                <a:rPr lang="zh-TW" altLang="en-US" b="1" dirty="0">
                  <a:solidFill>
                    <a:schemeClr val="tx1"/>
                  </a:solidFill>
                  <a:latin typeface="微軟正黑體" pitchFamily="34" charset="-120"/>
                  <a:ea typeface="微軟正黑體" pitchFamily="34" charset="-120"/>
                </a:rPr>
                <a:t>遠距儀器平台</a:t>
              </a:r>
              <a:endParaRPr lang="en-US" altLang="zh-TW" b="1" dirty="0">
                <a:solidFill>
                  <a:schemeClr val="tx1"/>
                </a:solidFill>
                <a:latin typeface="微軟正黑體" pitchFamily="34" charset="-120"/>
                <a:ea typeface="微軟正黑體" pitchFamily="34" charset="-120"/>
              </a:endParaRPr>
            </a:p>
          </p:txBody>
        </p:sp>
        <p:grpSp>
          <p:nvGrpSpPr>
            <p:cNvPr id="3" name="群組 11"/>
            <p:cNvGrpSpPr/>
            <p:nvPr/>
          </p:nvGrpSpPr>
          <p:grpSpPr>
            <a:xfrm>
              <a:off x="827584" y="2212274"/>
              <a:ext cx="1656184" cy="3525542"/>
              <a:chOff x="844114" y="2214554"/>
              <a:chExt cx="1656184" cy="3525542"/>
            </a:xfrm>
          </p:grpSpPr>
          <p:sp>
            <p:nvSpPr>
              <p:cNvPr id="33" name="圓角矩形 32"/>
              <p:cNvSpPr/>
              <p:nvPr/>
            </p:nvSpPr>
            <p:spPr>
              <a:xfrm>
                <a:off x="857224" y="2214554"/>
                <a:ext cx="1643074" cy="8612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健康福祉</a:t>
                </a:r>
                <a:r>
                  <a:rPr lang="en-US" altLang="zh-TW" sz="2600" b="1" dirty="0">
                    <a:solidFill>
                      <a:schemeClr val="tx1"/>
                    </a:solidFill>
                    <a:latin typeface="微軟正黑體" pitchFamily="34" charset="-120"/>
                    <a:ea typeface="微軟正黑體" pitchFamily="34" charset="-120"/>
                  </a:rPr>
                  <a:t/>
                </a:r>
                <a:br>
                  <a:rPr lang="en-US" altLang="zh-TW" sz="2600" b="1" dirty="0">
                    <a:solidFill>
                      <a:schemeClr val="tx1"/>
                    </a:solidFill>
                    <a:latin typeface="微軟正黑體" pitchFamily="34" charset="-120"/>
                    <a:ea typeface="微軟正黑體" pitchFamily="34" charset="-120"/>
                  </a:rPr>
                </a:br>
                <a:r>
                  <a:rPr lang="zh-TW" altLang="en-US" b="1" dirty="0">
                    <a:solidFill>
                      <a:schemeClr val="tx1"/>
                    </a:solidFill>
                    <a:latin typeface="微軟正黑體" pitchFamily="34" charset="-120"/>
                    <a:ea typeface="微軟正黑體" pitchFamily="34" charset="-120"/>
                  </a:rPr>
                  <a:t>整合服務平台</a:t>
                </a:r>
                <a:endParaRPr lang="en-US" altLang="zh-TW" b="1" dirty="0">
                  <a:solidFill>
                    <a:schemeClr val="tx1"/>
                  </a:solidFill>
                  <a:latin typeface="微軟正黑體" pitchFamily="34" charset="-120"/>
                  <a:ea typeface="微軟正黑體" pitchFamily="34" charset="-120"/>
                </a:endParaRPr>
              </a:p>
            </p:txBody>
          </p:sp>
          <p:sp>
            <p:nvSpPr>
              <p:cNvPr id="34" name="圓角矩形 33"/>
              <p:cNvSpPr/>
              <p:nvPr/>
            </p:nvSpPr>
            <p:spPr>
              <a:xfrm>
                <a:off x="844114" y="4878850"/>
                <a:ext cx="1643074" cy="8612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諾亞克</a:t>
                </a:r>
                <a:endParaRPr lang="en-US" altLang="zh-TW" sz="2600" b="1" dirty="0">
                  <a:solidFill>
                    <a:schemeClr val="tx1"/>
                  </a:solidFill>
                  <a:latin typeface="微軟正黑體" pitchFamily="34" charset="-120"/>
                  <a:ea typeface="微軟正黑體" pitchFamily="34" charset="-120"/>
                </a:endParaRPr>
              </a:p>
              <a:p>
                <a:pPr algn="ctr"/>
                <a:r>
                  <a:rPr lang="zh-TW" altLang="en-US" b="1" dirty="0">
                    <a:solidFill>
                      <a:schemeClr val="tx1"/>
                    </a:solidFill>
                    <a:latin typeface="微軟正黑體" pitchFamily="34" charset="-120"/>
                    <a:ea typeface="微軟正黑體" pitchFamily="34" charset="-120"/>
                  </a:rPr>
                  <a:t>長照服務平台</a:t>
                </a:r>
                <a:endParaRPr lang="en-US" altLang="zh-TW" b="1" dirty="0">
                  <a:solidFill>
                    <a:schemeClr val="tx1"/>
                  </a:solidFill>
                  <a:latin typeface="微軟正黑體" pitchFamily="34" charset="-120"/>
                  <a:ea typeface="微軟正黑體" pitchFamily="34" charset="-120"/>
                </a:endParaRPr>
              </a:p>
            </p:txBody>
          </p:sp>
        </p:grpSp>
      </p:grpSp>
      <p:grpSp>
        <p:nvGrpSpPr>
          <p:cNvPr id="4" name="群組 39"/>
          <p:cNvGrpSpPr/>
          <p:nvPr/>
        </p:nvGrpSpPr>
        <p:grpSpPr>
          <a:xfrm>
            <a:off x="6858016" y="2420888"/>
            <a:ext cx="1674424" cy="3215850"/>
            <a:chOff x="6867540" y="2295516"/>
            <a:chExt cx="1674424" cy="3215850"/>
          </a:xfrm>
        </p:grpSpPr>
        <p:sp>
          <p:nvSpPr>
            <p:cNvPr id="36" name="圓角矩形 35"/>
            <p:cNvSpPr/>
            <p:nvPr/>
          </p:nvSpPr>
          <p:spPr>
            <a:xfrm>
              <a:off x="6867540" y="3295648"/>
              <a:ext cx="1674424" cy="113559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花蓮秀林</a:t>
              </a:r>
              <a:r>
                <a:rPr lang="en-US" altLang="zh-TW" sz="2600" b="1" dirty="0">
                  <a:solidFill>
                    <a:schemeClr val="tx1"/>
                  </a:solidFill>
                  <a:latin typeface="微軟正黑體" pitchFamily="34" charset="-120"/>
                  <a:ea typeface="微軟正黑體" pitchFamily="34" charset="-120"/>
                </a:rPr>
                <a:t/>
              </a:r>
              <a:br>
                <a:rPr lang="en-US" altLang="zh-TW" sz="2600" b="1" dirty="0">
                  <a:solidFill>
                    <a:schemeClr val="tx1"/>
                  </a:solidFill>
                  <a:latin typeface="微軟正黑體" pitchFamily="34" charset="-120"/>
                  <a:ea typeface="微軟正黑體" pitchFamily="34" charset="-120"/>
                </a:rPr>
              </a:br>
              <a:r>
                <a:rPr lang="zh-TW" altLang="en-US" sz="2600" b="1" dirty="0">
                  <a:solidFill>
                    <a:schemeClr val="tx1"/>
                  </a:solidFill>
                  <a:latin typeface="微軟正黑體" pitchFamily="34" charset="-120"/>
                  <a:ea typeface="微軟正黑體" pitchFamily="34" charset="-120"/>
                </a:rPr>
                <a:t>台東海端</a:t>
              </a:r>
              <a:endParaRPr lang="en-US" altLang="zh-TW" sz="2600" b="1" dirty="0">
                <a:solidFill>
                  <a:schemeClr val="tx1"/>
                </a:solidFill>
                <a:latin typeface="微軟正黑體" pitchFamily="34" charset="-120"/>
                <a:ea typeface="微軟正黑體" pitchFamily="34" charset="-120"/>
              </a:endParaRPr>
            </a:p>
            <a:p>
              <a:pPr algn="ctr"/>
              <a:r>
                <a:rPr lang="zh-TW" altLang="en-US" sz="2600" b="1" dirty="0">
                  <a:solidFill>
                    <a:schemeClr val="tx1"/>
                  </a:solidFill>
                  <a:latin typeface="微軟正黑體" pitchFamily="34" charset="-120"/>
                  <a:ea typeface="微軟正黑體" pitchFamily="34" charset="-120"/>
                </a:rPr>
                <a:t>衛生所</a:t>
              </a:r>
              <a:endParaRPr lang="en-US" altLang="zh-TW" sz="2600" b="1" dirty="0">
                <a:solidFill>
                  <a:schemeClr val="tx1"/>
                </a:solidFill>
                <a:latin typeface="微軟正黑體" pitchFamily="34" charset="-120"/>
                <a:ea typeface="微軟正黑體" pitchFamily="34" charset="-120"/>
              </a:endParaRPr>
            </a:p>
          </p:txBody>
        </p:sp>
        <p:grpSp>
          <p:nvGrpSpPr>
            <p:cNvPr id="6" name="群組 12"/>
            <p:cNvGrpSpPr/>
            <p:nvPr/>
          </p:nvGrpSpPr>
          <p:grpSpPr>
            <a:xfrm>
              <a:off x="6867540" y="2295516"/>
              <a:ext cx="1674424" cy="3215850"/>
              <a:chOff x="6715140" y="2143116"/>
              <a:chExt cx="1674424" cy="3215850"/>
            </a:xfrm>
          </p:grpSpPr>
          <p:sp>
            <p:nvSpPr>
              <p:cNvPr id="38" name="圓角矩形 37"/>
              <p:cNvSpPr/>
              <p:nvPr/>
            </p:nvSpPr>
            <p:spPr>
              <a:xfrm>
                <a:off x="6715140" y="2143116"/>
                <a:ext cx="1602416" cy="9286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花蓮慈院關山慈院</a:t>
                </a:r>
                <a:endParaRPr lang="en-US" altLang="zh-TW" sz="2600" b="1" dirty="0">
                  <a:solidFill>
                    <a:schemeClr val="tx1"/>
                  </a:solidFill>
                  <a:latin typeface="微軟正黑體" pitchFamily="34" charset="-120"/>
                  <a:ea typeface="微軟正黑體" pitchFamily="34" charset="-120"/>
                </a:endParaRPr>
              </a:p>
            </p:txBody>
          </p:sp>
          <p:sp>
            <p:nvSpPr>
              <p:cNvPr id="39" name="圓角矩形 38"/>
              <p:cNvSpPr/>
              <p:nvPr/>
            </p:nvSpPr>
            <p:spPr>
              <a:xfrm>
                <a:off x="6715140" y="4350854"/>
                <a:ext cx="1674424" cy="100811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區域其他</a:t>
                </a:r>
                <a:r>
                  <a:rPr lang="en-US" altLang="zh-TW" sz="2600" b="1" dirty="0">
                    <a:solidFill>
                      <a:schemeClr val="tx1"/>
                    </a:solidFill>
                    <a:latin typeface="微軟正黑體" pitchFamily="34" charset="-120"/>
                    <a:ea typeface="微軟正黑體" pitchFamily="34" charset="-120"/>
                  </a:rPr>
                  <a:t/>
                </a:r>
                <a:br>
                  <a:rPr lang="en-US" altLang="zh-TW" sz="2600" b="1" dirty="0">
                    <a:solidFill>
                      <a:schemeClr val="tx1"/>
                    </a:solidFill>
                    <a:latin typeface="微軟正黑體" pitchFamily="34" charset="-120"/>
                    <a:ea typeface="微軟正黑體" pitchFamily="34" charset="-120"/>
                  </a:rPr>
                </a:br>
                <a:r>
                  <a:rPr lang="zh-TW" altLang="en-US" sz="2600" b="1" dirty="0">
                    <a:solidFill>
                      <a:schemeClr val="tx1"/>
                    </a:solidFill>
                    <a:latin typeface="微軟正黑體" pitchFamily="34" charset="-120"/>
                    <a:ea typeface="微軟正黑體" pitchFamily="34" charset="-120"/>
                  </a:rPr>
                  <a:t>照護單位</a:t>
                </a:r>
                <a:endParaRPr lang="en-US" altLang="zh-TW" sz="2600" b="1" dirty="0">
                  <a:solidFill>
                    <a:schemeClr val="tx1"/>
                  </a:solidFill>
                  <a:latin typeface="微軟正黑體" pitchFamily="34" charset="-120"/>
                  <a:ea typeface="微軟正黑體" pitchFamily="34" charset="-120"/>
                </a:endParaRPr>
              </a:p>
            </p:txBody>
          </p:sp>
        </p:grpSp>
      </p:grpSp>
      <p:sp>
        <p:nvSpPr>
          <p:cNvPr id="41" name="圓角矩形 40"/>
          <p:cNvSpPr/>
          <p:nvPr/>
        </p:nvSpPr>
        <p:spPr>
          <a:xfrm>
            <a:off x="467544" y="861222"/>
            <a:ext cx="8352928" cy="5425298"/>
          </a:xfrm>
          <a:prstGeom prst="roundRect">
            <a:avLst/>
          </a:prstGeom>
          <a:noFill/>
          <a:ln w="381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latin typeface="微軟正黑體" pitchFamily="34" charset="-120"/>
              <a:ea typeface="微軟正黑體" pitchFamily="34" charset="-120"/>
            </a:endParaRPr>
          </a:p>
        </p:txBody>
      </p:sp>
      <p:sp>
        <p:nvSpPr>
          <p:cNvPr id="42" name="文字方塊 41"/>
          <p:cNvSpPr txBox="1"/>
          <p:nvPr/>
        </p:nvSpPr>
        <p:spPr>
          <a:xfrm>
            <a:off x="953631" y="357166"/>
            <a:ext cx="8066504" cy="523220"/>
          </a:xfrm>
          <a:prstGeom prst="rect">
            <a:avLst/>
          </a:prstGeom>
          <a:noFill/>
        </p:spPr>
        <p:txBody>
          <a:bodyPr wrap="none" rtlCol="0">
            <a:spAutoFit/>
          </a:bodyPr>
          <a:lstStyle/>
          <a:p>
            <a:r>
              <a:rPr lang="en-US" altLang="zh-TW" sz="2800" b="1" dirty="0">
                <a:ln w="10541" cmpd="sng">
                  <a:solidFill>
                    <a:schemeClr val="accent1">
                      <a:shade val="88000"/>
                      <a:satMod val="110000"/>
                    </a:schemeClr>
                  </a:solidFill>
                  <a:prstDash val="solid"/>
                </a:ln>
                <a:solidFill>
                  <a:srgbClr val="FF0000"/>
                </a:solidFill>
                <a:latin typeface="微軟正黑體" pitchFamily="34" charset="-120"/>
                <a:ea typeface="微軟正黑體" pitchFamily="34" charset="-120"/>
              </a:rPr>
              <a:t>SMART on FHIR                         </a:t>
            </a:r>
            <a:r>
              <a:rPr lang="en-US" altLang="zh-TW"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軟正黑體" pitchFamily="34" charset="-120"/>
                <a:ea typeface="微軟正黑體" pitchFamily="34" charset="-120"/>
              </a:rPr>
              <a:t>One Ecosystem</a:t>
            </a:r>
            <a:endParaRPr lang="zh-TW" alt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微軟正黑體" pitchFamily="34" charset="-120"/>
              <a:ea typeface="微軟正黑體" pitchFamily="34" charset="-120"/>
            </a:endParaRPr>
          </a:p>
        </p:txBody>
      </p:sp>
      <p:cxnSp>
        <p:nvCxnSpPr>
          <p:cNvPr id="44" name="肘形接點 43"/>
          <p:cNvCxnSpPr>
            <a:stCxn id="38" idx="1"/>
            <a:endCxn id="29" idx="3"/>
          </p:cNvCxnSpPr>
          <p:nvPr/>
        </p:nvCxnSpPr>
        <p:spPr>
          <a:xfrm rot="10800000" flipV="1">
            <a:off x="6084168" y="2885235"/>
            <a:ext cx="773848" cy="1079550"/>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45" name="肘形接點 44"/>
          <p:cNvCxnSpPr>
            <a:endCxn id="29" idx="3"/>
          </p:cNvCxnSpPr>
          <p:nvPr/>
        </p:nvCxnSpPr>
        <p:spPr>
          <a:xfrm rot="10800000">
            <a:off x="6084168" y="3964785"/>
            <a:ext cx="773848" cy="17102"/>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48" name="肘形接點 47"/>
          <p:cNvCxnSpPr>
            <a:stCxn id="39" idx="1"/>
            <a:endCxn id="29" idx="3"/>
          </p:cNvCxnSpPr>
          <p:nvPr/>
        </p:nvCxnSpPr>
        <p:spPr>
          <a:xfrm rot="10800000">
            <a:off x="6084168" y="3964786"/>
            <a:ext cx="773848" cy="1167897"/>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51" name="肘形接點 50"/>
          <p:cNvCxnSpPr>
            <a:stCxn id="33" idx="3"/>
            <a:endCxn id="29" idx="1"/>
          </p:cNvCxnSpPr>
          <p:nvPr/>
        </p:nvCxnSpPr>
        <p:spPr>
          <a:xfrm>
            <a:off x="2483768" y="2707495"/>
            <a:ext cx="733760" cy="1257290"/>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55" name="肘形接點 54"/>
          <p:cNvCxnSpPr>
            <a:stCxn id="31" idx="3"/>
            <a:endCxn id="29" idx="1"/>
          </p:cNvCxnSpPr>
          <p:nvPr/>
        </p:nvCxnSpPr>
        <p:spPr>
          <a:xfrm>
            <a:off x="2483768" y="3636189"/>
            <a:ext cx="733760" cy="328596"/>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cxnSp>
        <p:nvCxnSpPr>
          <p:cNvPr id="58" name="肘形接點 57"/>
          <p:cNvCxnSpPr>
            <a:stCxn id="34" idx="3"/>
            <a:endCxn id="29" idx="1"/>
          </p:cNvCxnSpPr>
          <p:nvPr/>
        </p:nvCxnSpPr>
        <p:spPr>
          <a:xfrm flipV="1">
            <a:off x="2470658" y="3964785"/>
            <a:ext cx="746870" cy="1407006"/>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37" name="圓角矩形 36"/>
          <p:cNvSpPr/>
          <p:nvPr/>
        </p:nvSpPr>
        <p:spPr>
          <a:xfrm>
            <a:off x="827584" y="4149080"/>
            <a:ext cx="1643074"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600" b="1" dirty="0">
                <a:solidFill>
                  <a:schemeClr val="tx1"/>
                </a:solidFill>
                <a:latin typeface="微軟正黑體" pitchFamily="34" charset="-120"/>
                <a:ea typeface="微軟正黑體" pitchFamily="34" charset="-120"/>
              </a:rPr>
              <a:t>大同</a:t>
            </a:r>
            <a:endParaRPr lang="en-US" altLang="zh-TW" sz="2600" b="1" dirty="0">
              <a:solidFill>
                <a:schemeClr val="tx1"/>
              </a:solidFill>
              <a:latin typeface="微軟正黑體" pitchFamily="34" charset="-120"/>
              <a:ea typeface="微軟正黑體" pitchFamily="34" charset="-120"/>
            </a:endParaRPr>
          </a:p>
          <a:p>
            <a:pPr algn="ctr"/>
            <a:r>
              <a:rPr lang="en-US" altLang="zh-TW" b="1" dirty="0">
                <a:solidFill>
                  <a:schemeClr val="tx1"/>
                </a:solidFill>
                <a:latin typeface="微軟正黑體" pitchFamily="34" charset="-120"/>
                <a:ea typeface="微軟正黑體" pitchFamily="34" charset="-120"/>
              </a:rPr>
              <a:t>HIS</a:t>
            </a:r>
          </a:p>
        </p:txBody>
      </p:sp>
      <p:cxnSp>
        <p:nvCxnSpPr>
          <p:cNvPr id="40" name="肘形接點 39"/>
          <p:cNvCxnSpPr>
            <a:stCxn id="37" idx="3"/>
            <a:endCxn id="29" idx="1"/>
          </p:cNvCxnSpPr>
          <p:nvPr/>
        </p:nvCxnSpPr>
        <p:spPr>
          <a:xfrm flipV="1">
            <a:off x="2470658" y="3964785"/>
            <a:ext cx="746870" cy="544335"/>
          </a:xfrm>
          <a:prstGeom prst="bentConnector3">
            <a:avLst>
              <a:gd name="adj1" fmla="val 50000"/>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52" name="文字方塊 51"/>
          <p:cNvSpPr txBox="1"/>
          <p:nvPr/>
        </p:nvSpPr>
        <p:spPr>
          <a:xfrm>
            <a:off x="899592" y="1835532"/>
            <a:ext cx="1569660" cy="369332"/>
          </a:xfrm>
          <a:prstGeom prst="rect">
            <a:avLst/>
          </a:prstGeom>
          <a:noFill/>
        </p:spPr>
        <p:txBody>
          <a:bodyPr wrap="none" rtlCol="0">
            <a:spAutoFit/>
          </a:bodyPr>
          <a:lstStyle/>
          <a:p>
            <a:r>
              <a:rPr lang="zh-TW" altLang="en-US" b="1" dirty="0">
                <a:latin typeface="微軟正黑體" pitchFamily="34" charset="-120"/>
                <a:ea typeface="微軟正黑體" pitchFamily="34" charset="-120"/>
              </a:rPr>
              <a:t>各廠應用系統</a:t>
            </a:r>
          </a:p>
        </p:txBody>
      </p:sp>
      <p:sp>
        <p:nvSpPr>
          <p:cNvPr id="53" name="文字方塊 52"/>
          <p:cNvSpPr txBox="1"/>
          <p:nvPr/>
        </p:nvSpPr>
        <p:spPr>
          <a:xfrm>
            <a:off x="6876256" y="1916832"/>
            <a:ext cx="1569660" cy="369332"/>
          </a:xfrm>
          <a:prstGeom prst="rect">
            <a:avLst/>
          </a:prstGeom>
          <a:noFill/>
        </p:spPr>
        <p:txBody>
          <a:bodyPr wrap="none" rtlCol="0">
            <a:spAutoFit/>
          </a:bodyPr>
          <a:lstStyle/>
          <a:p>
            <a:r>
              <a:rPr lang="zh-TW" altLang="en-US" b="1" dirty="0">
                <a:latin typeface="微軟正黑體" pitchFamily="34" charset="-120"/>
                <a:ea typeface="微軟正黑體" pitchFamily="34" charset="-120"/>
              </a:rPr>
              <a:t>各家醫護單位</a:t>
            </a:r>
          </a:p>
        </p:txBody>
      </p:sp>
    </p:spTree>
    <p:extLst>
      <p:ext uri="{BB962C8B-B14F-4D97-AF65-F5344CB8AC3E}">
        <p14:creationId xmlns:p14="http://schemas.microsoft.com/office/powerpoint/2010/main" val="2153898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itchFamily="18" charset="0"/>
                <a:cs typeface="Times New Roman" pitchFamily="18" charset="0"/>
              </a:rPr>
              <a:t>SMART &amp; SHARP Project</a:t>
            </a:r>
            <a:endParaRPr lang="zh-TW" altLang="en-US" dirty="0">
              <a:latin typeface="Times New Roman" pitchFamily="18" charset="0"/>
              <a:cs typeface="Times New Roman" pitchFamily="18" charset="0"/>
            </a:endParaRPr>
          </a:p>
        </p:txBody>
      </p:sp>
      <p:sp>
        <p:nvSpPr>
          <p:cNvPr id="7" name="圓角矩形 6"/>
          <p:cNvSpPr/>
          <p:nvPr/>
        </p:nvSpPr>
        <p:spPr>
          <a:xfrm>
            <a:off x="1785918" y="1285860"/>
            <a:ext cx="5286412" cy="500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600" dirty="0"/>
              <a:t>U.S. Government</a:t>
            </a:r>
            <a:endParaRPr lang="zh-TW" altLang="en-US" sz="2600" dirty="0"/>
          </a:p>
        </p:txBody>
      </p:sp>
      <p:sp>
        <p:nvSpPr>
          <p:cNvPr id="8" name="圓角矩形 7"/>
          <p:cNvSpPr/>
          <p:nvPr/>
        </p:nvSpPr>
        <p:spPr>
          <a:xfrm>
            <a:off x="1785918" y="1785926"/>
            <a:ext cx="5286412" cy="12858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600" b="1" dirty="0"/>
              <a:t>O</a:t>
            </a:r>
            <a:r>
              <a:rPr lang="en-US" altLang="zh-TW" sz="2600" dirty="0"/>
              <a:t>ffice of the </a:t>
            </a:r>
            <a:r>
              <a:rPr lang="en-US" altLang="zh-TW" sz="2600" b="1" dirty="0"/>
              <a:t>N</a:t>
            </a:r>
            <a:r>
              <a:rPr lang="en-US" altLang="zh-TW" sz="2600" dirty="0"/>
              <a:t>ational </a:t>
            </a:r>
            <a:r>
              <a:rPr lang="en-US" altLang="zh-TW" sz="2600" b="1" dirty="0"/>
              <a:t>C</a:t>
            </a:r>
            <a:r>
              <a:rPr lang="en-US" altLang="zh-TW" sz="2600" dirty="0"/>
              <a:t>oordinator of Health Information Technology (</a:t>
            </a:r>
            <a:r>
              <a:rPr lang="en-US" altLang="zh-TW" sz="2600" b="1" dirty="0">
                <a:solidFill>
                  <a:srgbClr val="FF0000"/>
                </a:solidFill>
              </a:rPr>
              <a:t>ONC</a:t>
            </a:r>
            <a:r>
              <a:rPr lang="en-US" altLang="zh-TW" sz="2600" dirty="0"/>
              <a:t>)</a:t>
            </a:r>
            <a:endParaRPr lang="zh-TW" altLang="en-US" sz="2600" dirty="0"/>
          </a:p>
        </p:txBody>
      </p:sp>
      <p:sp>
        <p:nvSpPr>
          <p:cNvPr id="9" name="圓角矩形 8"/>
          <p:cNvSpPr/>
          <p:nvPr/>
        </p:nvSpPr>
        <p:spPr>
          <a:xfrm>
            <a:off x="1785918" y="3786190"/>
            <a:ext cx="5286412" cy="10001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800" b="1" dirty="0"/>
              <a:t>S</a:t>
            </a:r>
            <a:r>
              <a:rPr lang="en-US" altLang="zh-TW" sz="2800" dirty="0"/>
              <a:t>trategic </a:t>
            </a:r>
            <a:r>
              <a:rPr lang="en-US" altLang="zh-TW" sz="2800" b="1" dirty="0"/>
              <a:t>H</a:t>
            </a:r>
            <a:r>
              <a:rPr lang="en-US" altLang="zh-TW" sz="2800" dirty="0"/>
              <a:t>ealth IT </a:t>
            </a:r>
            <a:r>
              <a:rPr lang="en-US" altLang="zh-TW" sz="2800" b="1" dirty="0"/>
              <a:t>A</a:t>
            </a:r>
            <a:r>
              <a:rPr lang="en-US" altLang="zh-TW" sz="2800" dirty="0"/>
              <a:t>dvanced </a:t>
            </a:r>
            <a:r>
              <a:rPr lang="en-US" altLang="zh-TW" sz="2800" b="1" dirty="0"/>
              <a:t>R</a:t>
            </a:r>
            <a:r>
              <a:rPr lang="en-US" altLang="zh-TW" sz="2800" dirty="0"/>
              <a:t>esearch </a:t>
            </a:r>
            <a:r>
              <a:rPr lang="en-US" altLang="zh-TW" sz="2800" b="1" dirty="0"/>
              <a:t>P</a:t>
            </a:r>
            <a:r>
              <a:rPr lang="en-US" altLang="zh-TW" sz="2800" dirty="0"/>
              <a:t>rojects (</a:t>
            </a:r>
            <a:r>
              <a:rPr lang="en-US" altLang="zh-TW" sz="2800" b="1" dirty="0">
                <a:solidFill>
                  <a:srgbClr val="FF0000"/>
                </a:solidFill>
              </a:rPr>
              <a:t>SHARP</a:t>
            </a:r>
            <a:r>
              <a:rPr lang="en-US" altLang="zh-TW" sz="2800" dirty="0"/>
              <a:t>)</a:t>
            </a:r>
            <a:endParaRPr lang="zh-TW" altLang="en-US" sz="2600" dirty="0"/>
          </a:p>
        </p:txBody>
      </p:sp>
      <p:sp>
        <p:nvSpPr>
          <p:cNvPr id="10" name="圓角矩形 9"/>
          <p:cNvSpPr/>
          <p:nvPr/>
        </p:nvSpPr>
        <p:spPr>
          <a:xfrm>
            <a:off x="1785918" y="5500702"/>
            <a:ext cx="5286412" cy="100013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altLang="zh-TW" sz="2400" b="1" dirty="0"/>
              <a:t>S</a:t>
            </a:r>
            <a:r>
              <a:rPr lang="fr-FR" altLang="zh-TW" sz="2400" dirty="0"/>
              <a:t>ubstitutable </a:t>
            </a:r>
            <a:r>
              <a:rPr lang="fr-FR" altLang="zh-TW" sz="2400" b="1" dirty="0"/>
              <a:t>M</a:t>
            </a:r>
            <a:r>
              <a:rPr lang="fr-FR" altLang="zh-TW" sz="2400" dirty="0"/>
              <a:t>edical </a:t>
            </a:r>
            <a:r>
              <a:rPr lang="fr-FR" altLang="zh-TW" sz="2400" b="1" dirty="0"/>
              <a:t>A</a:t>
            </a:r>
            <a:r>
              <a:rPr lang="fr-FR" altLang="zh-TW" sz="2400" dirty="0"/>
              <a:t>pplications &amp; </a:t>
            </a:r>
            <a:r>
              <a:rPr lang="fr-FR" altLang="zh-TW" sz="2400" b="1" dirty="0"/>
              <a:t>R</a:t>
            </a:r>
            <a:r>
              <a:rPr lang="fr-FR" altLang="zh-TW" sz="2400" dirty="0"/>
              <a:t>eusable </a:t>
            </a:r>
            <a:r>
              <a:rPr lang="fr-FR" altLang="zh-TW" sz="2400" b="1" dirty="0"/>
              <a:t>T</a:t>
            </a:r>
            <a:r>
              <a:rPr lang="fr-FR" altLang="zh-TW" sz="2400" dirty="0"/>
              <a:t>echnology </a:t>
            </a:r>
            <a:r>
              <a:rPr lang="fr-FR" altLang="zh-TW" sz="2400" dirty="0">
                <a:solidFill>
                  <a:srgbClr val="FF0000"/>
                </a:solidFill>
              </a:rPr>
              <a:t>(</a:t>
            </a:r>
            <a:r>
              <a:rPr lang="fr-FR" altLang="zh-TW" sz="2400" b="1" dirty="0">
                <a:solidFill>
                  <a:srgbClr val="FF0000"/>
                </a:solidFill>
              </a:rPr>
              <a:t>SMART</a:t>
            </a:r>
            <a:r>
              <a:rPr lang="fr-FR" altLang="zh-TW" sz="2400" dirty="0">
                <a:solidFill>
                  <a:srgbClr val="FF0000"/>
                </a:solidFill>
              </a:rPr>
              <a:t>)</a:t>
            </a:r>
            <a:endParaRPr lang="zh-TW" altLang="en-US" sz="2400" dirty="0">
              <a:solidFill>
                <a:srgbClr val="FF0000"/>
              </a:solidFill>
            </a:endParaRPr>
          </a:p>
        </p:txBody>
      </p:sp>
      <p:cxnSp>
        <p:nvCxnSpPr>
          <p:cNvPr id="12" name="直線單箭頭接點 11"/>
          <p:cNvCxnSpPr>
            <a:stCxn id="8" idx="2"/>
            <a:endCxn id="9" idx="0"/>
          </p:cNvCxnSpPr>
          <p:nvPr/>
        </p:nvCxnSpPr>
        <p:spPr>
          <a:xfrm rot="5400000">
            <a:off x="4071934" y="3429000"/>
            <a:ext cx="714380"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文字方塊 12"/>
          <p:cNvSpPr txBox="1"/>
          <p:nvPr/>
        </p:nvSpPr>
        <p:spPr>
          <a:xfrm>
            <a:off x="4572000" y="3214686"/>
            <a:ext cx="875561" cy="492443"/>
          </a:xfrm>
          <a:prstGeom prst="rect">
            <a:avLst/>
          </a:prstGeom>
          <a:noFill/>
        </p:spPr>
        <p:txBody>
          <a:bodyPr wrap="none" rtlCol="0">
            <a:spAutoFit/>
          </a:bodyPr>
          <a:lstStyle/>
          <a:p>
            <a:r>
              <a:rPr lang="en-US" altLang="zh-TW" sz="2600" b="1" dirty="0">
                <a:solidFill>
                  <a:srgbClr val="0070C0"/>
                </a:solidFill>
              </a:rPr>
              <a:t>Fund</a:t>
            </a:r>
            <a:endParaRPr lang="zh-TW" altLang="en-US" sz="2600" b="1" dirty="0">
              <a:solidFill>
                <a:srgbClr val="0070C0"/>
              </a:solidFill>
            </a:endParaRPr>
          </a:p>
        </p:txBody>
      </p:sp>
      <p:cxnSp>
        <p:nvCxnSpPr>
          <p:cNvPr id="14" name="直線單箭頭接點 13"/>
          <p:cNvCxnSpPr>
            <a:stCxn id="9" idx="2"/>
            <a:endCxn id="10" idx="0"/>
          </p:cNvCxnSpPr>
          <p:nvPr/>
        </p:nvCxnSpPr>
        <p:spPr>
          <a:xfrm rot="5400000">
            <a:off x="4071934" y="5143512"/>
            <a:ext cx="714380" cy="158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8" name="文字方塊 17"/>
          <p:cNvSpPr txBox="1"/>
          <p:nvPr/>
        </p:nvSpPr>
        <p:spPr>
          <a:xfrm>
            <a:off x="4572000" y="4936821"/>
            <a:ext cx="1756378" cy="492443"/>
          </a:xfrm>
          <a:prstGeom prst="rect">
            <a:avLst/>
          </a:prstGeom>
          <a:noFill/>
        </p:spPr>
        <p:txBody>
          <a:bodyPr wrap="none" rtlCol="0">
            <a:spAutoFit/>
          </a:bodyPr>
          <a:lstStyle/>
          <a:p>
            <a:r>
              <a:rPr lang="en-US" altLang="zh-TW" sz="2600" b="1" dirty="0">
                <a:solidFill>
                  <a:schemeClr val="accent3">
                    <a:lumMod val="75000"/>
                  </a:schemeClr>
                </a:solidFill>
              </a:rPr>
              <a:t>Sub Project</a:t>
            </a:r>
            <a:endParaRPr lang="zh-TW" altLang="en-US" sz="2600" b="1" dirty="0">
              <a:solidFill>
                <a:schemeClr val="accent3">
                  <a:lumMod val="75000"/>
                </a:schemeClr>
              </a:solidFill>
            </a:endParaRPr>
          </a:p>
        </p:txBody>
      </p:sp>
    </p:spTree>
    <p:extLst>
      <p:ext uri="{BB962C8B-B14F-4D97-AF65-F5344CB8AC3E}">
        <p14:creationId xmlns:p14="http://schemas.microsoft.com/office/powerpoint/2010/main" val="43734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醫療健康</a:t>
            </a:r>
            <a:r>
              <a:rPr lang="en-US" altLang="zh-TW" dirty="0"/>
              <a:t> API </a:t>
            </a:r>
            <a:r>
              <a:rPr lang="zh-TW" altLang="en-US" dirty="0"/>
              <a:t>生態系</a:t>
            </a:r>
          </a:p>
        </p:txBody>
      </p:sp>
      <p:sp>
        <p:nvSpPr>
          <p:cNvPr id="3" name="內容版面配置區 2"/>
          <p:cNvSpPr>
            <a:spLocks noGrp="1"/>
          </p:cNvSpPr>
          <p:nvPr>
            <p:ph idx="1"/>
          </p:nvPr>
        </p:nvSpPr>
        <p:spPr/>
        <p:txBody>
          <a:bodyPr/>
          <a:lstStyle/>
          <a:p>
            <a:r>
              <a:rPr lang="zh-TW" altLang="en-US" dirty="0"/>
              <a:t>在一定的安全機制下，跨系統互通醫療健康資料</a:t>
            </a:r>
            <a:endParaRPr lang="en-US" altLang="zh-TW" dirty="0"/>
          </a:p>
          <a:p>
            <a:endParaRPr lang="en-US" altLang="zh-TW" dirty="0"/>
          </a:p>
          <a:p>
            <a:pPr lvl="1"/>
            <a:r>
              <a:rPr lang="zh-TW" altLang="en-US" dirty="0"/>
              <a:t>跨平台 </a:t>
            </a:r>
            <a:r>
              <a:rPr lang="en-US" altLang="zh-TW" dirty="0"/>
              <a:t>Cross Platform</a:t>
            </a:r>
          </a:p>
          <a:p>
            <a:pPr lvl="1"/>
            <a:r>
              <a:rPr lang="zh-TW" altLang="en-US" dirty="0"/>
              <a:t>微服務架構 </a:t>
            </a:r>
            <a:r>
              <a:rPr lang="en-US" altLang="zh-TW" dirty="0"/>
              <a:t>Micro Service Architecture</a:t>
            </a:r>
          </a:p>
          <a:p>
            <a:pPr lvl="1"/>
            <a:r>
              <a:rPr lang="zh-TW" altLang="en-US" dirty="0"/>
              <a:t>資源導向設計 </a:t>
            </a:r>
            <a:r>
              <a:rPr lang="en-US" altLang="zh-TW" dirty="0"/>
              <a:t>Resource-Oriented Computing</a:t>
            </a:r>
          </a:p>
          <a:p>
            <a:pPr lvl="1"/>
            <a:r>
              <a:rPr lang="zh-TW" altLang="en-US" dirty="0"/>
              <a:t>微型化的資料存取 </a:t>
            </a:r>
            <a:r>
              <a:rPr lang="en-US" altLang="zh-TW" dirty="0"/>
              <a:t>Granularity Data Access</a:t>
            </a:r>
            <a:endParaRPr lang="zh-TW"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485800"/>
            <a:ext cx="8229600" cy="1143000"/>
          </a:xfrm>
        </p:spPr>
        <p:txBody>
          <a:bodyPr>
            <a:normAutofit/>
          </a:bodyPr>
          <a:lstStyle/>
          <a:p>
            <a:r>
              <a:rPr lang="en-US" sz="3000" b="1" dirty="0">
                <a:latin typeface="微軟正黑體" pitchFamily="34" charset="-120"/>
                <a:ea typeface="微軟正黑體" pitchFamily="34" charset="-120"/>
                <a:cs typeface="Times New Roman" pitchFamily="18" charset="0"/>
              </a:rPr>
              <a:t>SMART on FHIR (FHIR Security Framework)</a:t>
            </a:r>
            <a:br>
              <a:rPr lang="en-US" sz="3000" b="1" dirty="0">
                <a:latin typeface="微軟正黑體" pitchFamily="34" charset="-120"/>
                <a:ea typeface="微軟正黑體" pitchFamily="34" charset="-120"/>
                <a:cs typeface="Times New Roman" pitchFamily="18" charset="0"/>
              </a:rPr>
            </a:br>
            <a:endParaRPr lang="zh-TW" altLang="en-US" sz="3000" b="1" dirty="0">
              <a:latin typeface="微軟正黑體" pitchFamily="34" charset="-120"/>
              <a:ea typeface="微軟正黑體" pitchFamily="34" charset="-120"/>
              <a:cs typeface="Times New Roman" pitchFamily="18" charset="0"/>
            </a:endParaRPr>
          </a:p>
        </p:txBody>
      </p:sp>
      <p:sp>
        <p:nvSpPr>
          <p:cNvPr id="10" name="圓角矩形 9"/>
          <p:cNvSpPr/>
          <p:nvPr/>
        </p:nvSpPr>
        <p:spPr>
          <a:xfrm>
            <a:off x="2396182" y="2410436"/>
            <a:ext cx="2088232" cy="115212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3200" b="1" dirty="0">
                <a:solidFill>
                  <a:srgbClr val="FF0000"/>
                </a:solidFill>
                <a:latin typeface="微軟正黑體" pitchFamily="34" charset="-120"/>
                <a:ea typeface="微軟正黑體" pitchFamily="34" charset="-120"/>
              </a:rPr>
              <a:t>FHIR</a:t>
            </a:r>
            <a:endParaRPr lang="zh-TW" altLang="en-US" sz="3200" b="1" dirty="0">
              <a:solidFill>
                <a:srgbClr val="FF0000"/>
              </a:solidFill>
              <a:latin typeface="微軟正黑體" pitchFamily="34" charset="-120"/>
              <a:ea typeface="微軟正黑體" pitchFamily="34" charset="-120"/>
            </a:endParaRPr>
          </a:p>
        </p:txBody>
      </p:sp>
      <p:sp>
        <p:nvSpPr>
          <p:cNvPr id="11" name="圓角矩形 10"/>
          <p:cNvSpPr/>
          <p:nvPr/>
        </p:nvSpPr>
        <p:spPr>
          <a:xfrm>
            <a:off x="4484414" y="2410436"/>
            <a:ext cx="2088232" cy="11521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3200" b="1" dirty="0">
                <a:latin typeface="微軟正黑體" pitchFamily="34" charset="-120"/>
                <a:ea typeface="微軟正黑體" pitchFamily="34" charset="-120"/>
              </a:rPr>
              <a:t>HTML5</a:t>
            </a:r>
            <a:endParaRPr lang="zh-TW" altLang="en-US" sz="3200" b="1" dirty="0">
              <a:latin typeface="微軟正黑體" pitchFamily="34" charset="-120"/>
              <a:ea typeface="微軟正黑體" pitchFamily="34" charset="-120"/>
            </a:endParaRPr>
          </a:p>
        </p:txBody>
      </p:sp>
      <p:sp>
        <p:nvSpPr>
          <p:cNvPr id="12" name="圓角矩形 11"/>
          <p:cNvSpPr/>
          <p:nvPr/>
        </p:nvSpPr>
        <p:spPr>
          <a:xfrm>
            <a:off x="2396182" y="3562564"/>
            <a:ext cx="2088232" cy="11521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3200" b="1" dirty="0">
                <a:latin typeface="微軟正黑體" pitchFamily="34" charset="-120"/>
                <a:ea typeface="微軟正黑體" pitchFamily="34" charset="-120"/>
              </a:rPr>
              <a:t>OAuth2</a:t>
            </a:r>
            <a:endParaRPr lang="zh-TW" altLang="en-US" sz="3200" b="1" dirty="0">
              <a:latin typeface="微軟正黑體" pitchFamily="34" charset="-120"/>
              <a:ea typeface="微軟正黑體" pitchFamily="34" charset="-120"/>
            </a:endParaRPr>
          </a:p>
        </p:txBody>
      </p:sp>
      <p:sp>
        <p:nvSpPr>
          <p:cNvPr id="13" name="圓角矩形 12"/>
          <p:cNvSpPr/>
          <p:nvPr/>
        </p:nvSpPr>
        <p:spPr>
          <a:xfrm>
            <a:off x="4484414" y="3562564"/>
            <a:ext cx="2088232" cy="11521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TW" sz="3200" b="1" dirty="0" err="1">
                <a:latin typeface="微軟正黑體" pitchFamily="34" charset="-120"/>
                <a:ea typeface="微軟正黑體" pitchFamily="34" charset="-120"/>
              </a:rPr>
              <a:t>OpenID</a:t>
            </a:r>
            <a:r>
              <a:rPr lang="en-US" altLang="zh-TW" sz="3200" b="1" dirty="0">
                <a:latin typeface="微軟正黑體" pitchFamily="34" charset="-120"/>
                <a:ea typeface="微軟正黑體" pitchFamily="34" charset="-120"/>
              </a:rPr>
              <a:t/>
            </a:r>
            <a:br>
              <a:rPr lang="en-US" altLang="zh-TW" sz="3200" b="1" dirty="0">
                <a:latin typeface="微軟正黑體" pitchFamily="34" charset="-120"/>
                <a:ea typeface="微軟正黑體" pitchFamily="34" charset="-120"/>
              </a:rPr>
            </a:br>
            <a:r>
              <a:rPr lang="en-US" altLang="zh-TW" sz="3200" b="1" dirty="0">
                <a:latin typeface="微軟正黑體" pitchFamily="34" charset="-120"/>
                <a:ea typeface="微軟正黑體" pitchFamily="34" charset="-120"/>
              </a:rPr>
              <a:t>Connect</a:t>
            </a:r>
            <a:endParaRPr lang="zh-TW" altLang="en-US" sz="3200" b="1" dirty="0">
              <a:latin typeface="微軟正黑體" pitchFamily="34" charset="-120"/>
              <a:ea typeface="微軟正黑體" pitchFamily="34" charset="-120"/>
            </a:endParaRPr>
          </a:p>
        </p:txBody>
      </p:sp>
      <p:sp>
        <p:nvSpPr>
          <p:cNvPr id="14" name="矩形 13"/>
          <p:cNvSpPr/>
          <p:nvPr/>
        </p:nvSpPr>
        <p:spPr>
          <a:xfrm>
            <a:off x="1748110" y="2194412"/>
            <a:ext cx="5616624" cy="345522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latin typeface="微軟正黑體" pitchFamily="34" charset="-120"/>
              <a:ea typeface="微軟正黑體" pitchFamily="34" charset="-120"/>
            </a:endParaRPr>
          </a:p>
        </p:txBody>
      </p:sp>
      <p:sp>
        <p:nvSpPr>
          <p:cNvPr id="15" name="文字方塊 14"/>
          <p:cNvSpPr txBox="1"/>
          <p:nvPr/>
        </p:nvSpPr>
        <p:spPr>
          <a:xfrm>
            <a:off x="3300936" y="1772816"/>
            <a:ext cx="2719334" cy="492443"/>
          </a:xfrm>
          <a:prstGeom prst="rect">
            <a:avLst/>
          </a:prstGeom>
          <a:noFill/>
        </p:spPr>
        <p:txBody>
          <a:bodyPr wrap="none" rtlCol="0">
            <a:spAutoFit/>
          </a:bodyPr>
          <a:lstStyle/>
          <a:p>
            <a:r>
              <a:rPr lang="en-US" altLang="zh-TW" sz="2600" b="1" dirty="0">
                <a:solidFill>
                  <a:srgbClr val="FF0000"/>
                </a:solidFill>
                <a:latin typeface="微軟正黑體" pitchFamily="34" charset="-120"/>
                <a:ea typeface="微軟正黑體" pitchFamily="34" charset="-120"/>
              </a:rPr>
              <a:t>SMART on FHIR</a:t>
            </a:r>
            <a:endParaRPr lang="zh-TW" altLang="en-US" sz="2600" b="1" dirty="0">
              <a:solidFill>
                <a:srgbClr val="FF0000"/>
              </a:solidFill>
              <a:latin typeface="微軟正黑體" pitchFamily="34" charset="-120"/>
              <a:ea typeface="微軟正黑體" pitchFamily="34" charset="-120"/>
            </a:endParaRPr>
          </a:p>
        </p:txBody>
      </p:sp>
      <p:sp>
        <p:nvSpPr>
          <p:cNvPr id="16" name="文字方塊 15"/>
          <p:cNvSpPr txBox="1"/>
          <p:nvPr/>
        </p:nvSpPr>
        <p:spPr>
          <a:xfrm>
            <a:off x="2655064" y="4786700"/>
            <a:ext cx="5301312" cy="830997"/>
          </a:xfrm>
          <a:prstGeom prst="rect">
            <a:avLst/>
          </a:prstGeom>
          <a:noFill/>
        </p:spPr>
        <p:txBody>
          <a:bodyPr wrap="square" rtlCol="0">
            <a:spAutoFit/>
          </a:bodyPr>
          <a:lstStyle/>
          <a:p>
            <a:r>
              <a:rPr lang="en-US" altLang="zh-TW" sz="2400" dirty="0">
                <a:latin typeface="微軟正黑體" pitchFamily="34" charset="-120"/>
                <a:ea typeface="微軟正黑體" pitchFamily="34" charset="-120"/>
              </a:rPr>
              <a:t>      Compliance with USA  </a:t>
            </a:r>
            <a:r>
              <a:rPr lang="en-US" altLang="zh-TW" sz="2400" b="1" dirty="0">
                <a:solidFill>
                  <a:srgbClr val="FF0000"/>
                </a:solidFill>
                <a:latin typeface="微軟正黑體" pitchFamily="34" charset="-120"/>
                <a:ea typeface="微軟正黑體" pitchFamily="34" charset="-120"/>
              </a:rPr>
              <a:t>HIPPA</a:t>
            </a:r>
          </a:p>
          <a:p>
            <a:r>
              <a:rPr lang="en-US" altLang="zh-TW" sz="2400" dirty="0">
                <a:latin typeface="微軟正黑體" pitchFamily="34" charset="-120"/>
                <a:ea typeface="微軟正黑體" pitchFamily="34" charset="-120"/>
              </a:rPr>
              <a:t>will Compliance with EU    </a:t>
            </a:r>
            <a:r>
              <a:rPr lang="en-US" altLang="zh-TW" sz="2400" b="1" dirty="0">
                <a:solidFill>
                  <a:srgbClr val="FF0000"/>
                </a:solidFill>
                <a:latin typeface="微軟正黑體" pitchFamily="34" charset="-120"/>
                <a:ea typeface="微軟正黑體" pitchFamily="34" charset="-120"/>
              </a:rPr>
              <a:t>GDPR</a:t>
            </a:r>
            <a:endParaRPr lang="zh-TW" altLang="en-US" sz="2400" b="1" dirty="0">
              <a:solidFill>
                <a:srgbClr val="FF0000"/>
              </a:solidFill>
              <a:latin typeface="微軟正黑體" pitchFamily="34" charset="-120"/>
              <a:ea typeface="微軟正黑體" pitchFamily="34" charset="-120"/>
            </a:endParaRPr>
          </a:p>
        </p:txBody>
      </p:sp>
      <p:sp>
        <p:nvSpPr>
          <p:cNvPr id="17" name="文字方塊 16"/>
          <p:cNvSpPr txBox="1"/>
          <p:nvPr/>
        </p:nvSpPr>
        <p:spPr>
          <a:xfrm>
            <a:off x="730304" y="5734183"/>
            <a:ext cx="7802136" cy="1107996"/>
          </a:xfrm>
          <a:prstGeom prst="rect">
            <a:avLst/>
          </a:prstGeom>
          <a:noFill/>
        </p:spPr>
        <p:txBody>
          <a:bodyPr wrap="none" rtlCol="0">
            <a:spAutoFit/>
          </a:bodyPr>
          <a:lstStyle/>
          <a:p>
            <a:pPr algn="ctr"/>
            <a:r>
              <a:rPr lang="zh-TW" altLang="en-US" sz="2200" b="1" dirty="0">
                <a:latin typeface="微軟正黑體" pitchFamily="34" charset="-120"/>
                <a:ea typeface="微軟正黑體" pitchFamily="34" charset="-120"/>
              </a:rPr>
              <a:t>作為 </a:t>
            </a:r>
            <a:r>
              <a:rPr lang="en-US" altLang="zh-TW" sz="2200" b="1" dirty="0">
                <a:solidFill>
                  <a:srgbClr val="FF0000"/>
                </a:solidFill>
                <a:latin typeface="微軟正黑體" pitchFamily="34" charset="-120"/>
                <a:ea typeface="微軟正黑體" pitchFamily="34" charset="-120"/>
              </a:rPr>
              <a:t>FHIR </a:t>
            </a:r>
            <a:r>
              <a:rPr lang="zh-TW" altLang="en-US" sz="2200" b="1" dirty="0">
                <a:latin typeface="微軟正黑體" pitchFamily="34" charset="-120"/>
                <a:ea typeface="微軟正黑體" pitchFamily="34" charset="-120"/>
              </a:rPr>
              <a:t>主要隱私授權與資安保護機制</a:t>
            </a:r>
            <a:endParaRPr lang="en-US" altLang="zh-TW" sz="2200" b="1" dirty="0">
              <a:latin typeface="微軟正黑體" pitchFamily="34" charset="-120"/>
              <a:ea typeface="微軟正黑體" pitchFamily="34" charset="-120"/>
            </a:endParaRPr>
          </a:p>
          <a:p>
            <a:pPr algn="ctr"/>
            <a:r>
              <a:rPr lang="zh-TW" altLang="en-US" sz="2200" b="1" dirty="0">
                <a:latin typeface="微軟正黑體" pitchFamily="34" charset="-120"/>
                <a:ea typeface="微軟正黑體" pitchFamily="34" charset="-120"/>
              </a:rPr>
              <a:t>可由個人直接授權指定範圍的資料才能被指定第三方應用存取</a:t>
            </a:r>
            <a:endParaRPr lang="en-US" altLang="zh-TW" sz="2200" b="1" dirty="0">
              <a:latin typeface="微軟正黑體" pitchFamily="34" charset="-120"/>
              <a:ea typeface="微軟正黑體" pitchFamily="34" charset="-120"/>
            </a:endParaRPr>
          </a:p>
          <a:p>
            <a:pPr algn="ctr"/>
            <a:r>
              <a:rPr lang="zh-TW" altLang="en-US" sz="2200" b="1" dirty="0">
                <a:solidFill>
                  <a:srgbClr val="FF0000"/>
                </a:solidFill>
                <a:latin typeface="微軟正黑體" pitchFamily="34" charset="-120"/>
                <a:ea typeface="微軟正黑體" pitchFamily="34" charset="-120"/>
              </a:rPr>
              <a:t>符合台灣個資法告知蒐集處理利用及經當事人同意等規範</a:t>
            </a:r>
          </a:p>
        </p:txBody>
      </p:sp>
      <p:sp>
        <p:nvSpPr>
          <p:cNvPr id="18" name="文字方塊 17"/>
          <p:cNvSpPr txBox="1"/>
          <p:nvPr/>
        </p:nvSpPr>
        <p:spPr>
          <a:xfrm>
            <a:off x="395536" y="1124744"/>
            <a:ext cx="8335936" cy="707886"/>
          </a:xfrm>
          <a:prstGeom prst="rect">
            <a:avLst/>
          </a:prstGeom>
          <a:noFill/>
        </p:spPr>
        <p:txBody>
          <a:bodyPr wrap="none" rtlCol="0">
            <a:spAutoFit/>
          </a:bodyPr>
          <a:lstStyle/>
          <a:p>
            <a:pPr algn="ctr"/>
            <a:r>
              <a:rPr lang="zh-TW" altLang="en-US" sz="2000" b="1" dirty="0">
                <a:latin typeface="微軟正黑體" pitchFamily="34" charset="-120"/>
                <a:ea typeface="微軟正黑體" pitchFamily="34" charset="-120"/>
                <a:cs typeface="Times New Roman" pitchFamily="18" charset="0"/>
              </a:rPr>
              <a:t>由美國政府直接投資研發，成果公佈於</a:t>
            </a:r>
            <a:r>
              <a:rPr lang="en-US" altLang="zh-TW" sz="2000" b="1" dirty="0">
                <a:latin typeface="微軟正黑體" pitchFamily="34" charset="-120"/>
                <a:ea typeface="微軟正黑體" pitchFamily="34" charset="-120"/>
                <a:cs typeface="Times New Roman" pitchFamily="18" charset="0"/>
              </a:rPr>
              <a:t>2014</a:t>
            </a:r>
            <a:r>
              <a:rPr lang="zh-TW" altLang="en-US" sz="2000" b="1" dirty="0">
                <a:latin typeface="微軟正黑體" pitchFamily="34" charset="-120"/>
                <a:ea typeface="微軟正黑體" pitchFamily="34" charset="-120"/>
                <a:cs typeface="Times New Roman" pitchFamily="18" charset="0"/>
              </a:rPr>
              <a:t>年</a:t>
            </a:r>
            <a:r>
              <a:rPr lang="en-US" altLang="zh-TW" sz="2000" b="1" dirty="0">
                <a:latin typeface="微軟正黑體" pitchFamily="34" charset="-120"/>
                <a:ea typeface="微軟正黑體" pitchFamily="34" charset="-120"/>
                <a:cs typeface="Times New Roman" pitchFamily="18" charset="0"/>
              </a:rPr>
              <a:t/>
            </a:r>
            <a:br>
              <a:rPr lang="en-US" altLang="zh-TW" sz="2000" b="1" dirty="0">
                <a:latin typeface="微軟正黑體" pitchFamily="34" charset="-120"/>
                <a:ea typeface="微軟正黑體" pitchFamily="34" charset="-120"/>
                <a:cs typeface="Times New Roman" pitchFamily="18" charset="0"/>
              </a:rPr>
            </a:br>
            <a:r>
              <a:rPr lang="zh-TW" altLang="en-US" sz="2000" b="1" dirty="0">
                <a:latin typeface="微軟正黑體" pitchFamily="34" charset="-120"/>
                <a:ea typeface="微軟正黑體" pitchFamily="34" charset="-120"/>
                <a:cs typeface="Times New Roman" pitchFamily="18" charset="0"/>
              </a:rPr>
              <a:t>以</a:t>
            </a:r>
            <a:r>
              <a:rPr lang="en-US" altLang="zh-TW" sz="2000" b="1" dirty="0">
                <a:latin typeface="微軟正黑體" pitchFamily="34" charset="-120"/>
                <a:ea typeface="微軟正黑體" pitchFamily="34" charset="-120"/>
                <a:cs typeface="Times New Roman" pitchFamily="18" charset="0"/>
              </a:rPr>
              <a:t>4</a:t>
            </a:r>
            <a:r>
              <a:rPr lang="zh-TW" altLang="en-US" sz="2000" b="1" dirty="0">
                <a:latin typeface="微軟正黑體" pitchFamily="34" charset="-120"/>
                <a:ea typeface="微軟正黑體" pitchFamily="34" charset="-120"/>
                <a:cs typeface="Times New Roman" pitchFamily="18" charset="0"/>
              </a:rPr>
              <a:t>個國際開放資訊標準結合運用而成，現已納入</a:t>
            </a:r>
            <a:r>
              <a:rPr lang="en-US" altLang="zh-TW" sz="2000" b="1" dirty="0">
                <a:latin typeface="微軟正黑體" pitchFamily="34" charset="-120"/>
                <a:ea typeface="微軟正黑體" pitchFamily="34" charset="-120"/>
                <a:cs typeface="Times New Roman" pitchFamily="18" charset="0"/>
              </a:rPr>
              <a:t>FHIR</a:t>
            </a:r>
            <a:r>
              <a:rPr lang="zh-TW" altLang="en-US" sz="2000" b="1" dirty="0">
                <a:latin typeface="微軟正黑體" pitchFamily="34" charset="-120"/>
                <a:ea typeface="微軟正黑體" pitchFamily="34" charset="-120"/>
                <a:cs typeface="Times New Roman" pitchFamily="18" charset="0"/>
              </a:rPr>
              <a:t>標準持續維護擴充</a:t>
            </a:r>
            <a:endParaRPr lang="zh-TW" altLang="en-US" sz="2000" b="1" dirty="0">
              <a:latin typeface="微軟正黑體" pitchFamily="34" charset="-120"/>
              <a:ea typeface="微軟正黑體" pitchFamily="34" charset="-120"/>
            </a:endParaRPr>
          </a:p>
        </p:txBody>
      </p:sp>
    </p:spTree>
    <p:extLst>
      <p:ext uri="{BB962C8B-B14F-4D97-AF65-F5344CB8AC3E}">
        <p14:creationId xmlns:p14="http://schemas.microsoft.com/office/powerpoint/2010/main" val="329666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Times New Roman" pitchFamily="18" charset="0"/>
                <a:cs typeface="Times New Roman" pitchFamily="18" charset="0"/>
              </a:rPr>
              <a:t>其實大家日常每天都在用</a:t>
            </a:r>
          </a:p>
        </p:txBody>
      </p:sp>
      <p:sp>
        <p:nvSpPr>
          <p:cNvPr id="30" name="文字方塊 29"/>
          <p:cNvSpPr txBox="1"/>
          <p:nvPr/>
        </p:nvSpPr>
        <p:spPr>
          <a:xfrm>
            <a:off x="899342" y="1201151"/>
            <a:ext cx="2672526" cy="584775"/>
          </a:xfrm>
          <a:prstGeom prst="rect">
            <a:avLst/>
          </a:prstGeom>
          <a:noFill/>
        </p:spPr>
        <p:txBody>
          <a:bodyPr wrap="none" rtlCol="0">
            <a:spAutoFit/>
          </a:bodyPr>
          <a:lstStyle/>
          <a:p>
            <a:r>
              <a:rPr lang="en-US" altLang="zh-TW" sz="3200" b="1" dirty="0">
                <a:solidFill>
                  <a:srgbClr val="FF0000"/>
                </a:solidFill>
              </a:rPr>
              <a:t>Authentication</a:t>
            </a:r>
            <a:endParaRPr lang="zh-TW" altLang="en-US" sz="3200" b="1" dirty="0">
              <a:solidFill>
                <a:srgbClr val="FF0000"/>
              </a:solidFill>
            </a:endParaRPr>
          </a:p>
        </p:txBody>
      </p:sp>
      <p:sp>
        <p:nvSpPr>
          <p:cNvPr id="31" name="文字方塊 30"/>
          <p:cNvSpPr txBox="1"/>
          <p:nvPr/>
        </p:nvSpPr>
        <p:spPr>
          <a:xfrm>
            <a:off x="5401330" y="1201151"/>
            <a:ext cx="2528256" cy="584775"/>
          </a:xfrm>
          <a:prstGeom prst="rect">
            <a:avLst/>
          </a:prstGeom>
          <a:noFill/>
        </p:spPr>
        <p:txBody>
          <a:bodyPr wrap="none" rtlCol="0">
            <a:spAutoFit/>
          </a:bodyPr>
          <a:lstStyle/>
          <a:p>
            <a:r>
              <a:rPr lang="en-US" altLang="zh-TW" sz="3200" b="1" dirty="0">
                <a:solidFill>
                  <a:srgbClr val="FF0000"/>
                </a:solidFill>
              </a:rPr>
              <a:t>Authorization</a:t>
            </a:r>
            <a:endParaRPr lang="zh-TW" altLang="en-US" sz="3200" b="1" dirty="0">
              <a:solidFill>
                <a:srgbClr val="FF0000"/>
              </a:solidFill>
            </a:endParaRPr>
          </a:p>
        </p:txBody>
      </p:sp>
      <p:pic>
        <p:nvPicPr>
          <p:cNvPr id="1027" name="Picture 3"/>
          <p:cNvPicPr>
            <a:picLocks noChangeAspect="1" noChangeArrowheads="1"/>
          </p:cNvPicPr>
          <p:nvPr/>
        </p:nvPicPr>
        <p:blipFill>
          <a:blip r:embed="rId2" cstate="print"/>
          <a:srcRect/>
          <a:stretch>
            <a:fillRect/>
          </a:stretch>
        </p:blipFill>
        <p:spPr bwMode="auto">
          <a:xfrm>
            <a:off x="4012586" y="1714488"/>
            <a:ext cx="5131446" cy="4500594"/>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785786" y="1714488"/>
            <a:ext cx="2933733" cy="4552764"/>
          </a:xfrm>
          <a:prstGeom prst="rect">
            <a:avLst/>
          </a:prstGeom>
          <a:noFill/>
          <a:ln w="9525">
            <a:noFill/>
            <a:miter lim="800000"/>
            <a:headEnd/>
            <a:tailEnd/>
          </a:ln>
          <a:effectLst/>
        </p:spPr>
      </p:pic>
      <p:sp>
        <p:nvSpPr>
          <p:cNvPr id="7" name="文字方塊 6"/>
          <p:cNvSpPr txBox="1"/>
          <p:nvPr/>
        </p:nvSpPr>
        <p:spPr>
          <a:xfrm>
            <a:off x="818703" y="6201811"/>
            <a:ext cx="2967479" cy="584775"/>
          </a:xfrm>
          <a:prstGeom prst="rect">
            <a:avLst/>
          </a:prstGeom>
          <a:noFill/>
        </p:spPr>
        <p:txBody>
          <a:bodyPr wrap="none" rtlCol="0">
            <a:spAutoFit/>
          </a:bodyPr>
          <a:lstStyle/>
          <a:p>
            <a:r>
              <a:rPr lang="en-US" altLang="zh-TW" sz="3200" b="1" dirty="0" err="1">
                <a:solidFill>
                  <a:srgbClr val="FF0000"/>
                </a:solidFill>
              </a:rPr>
              <a:t>OpenID</a:t>
            </a:r>
            <a:r>
              <a:rPr lang="en-US" altLang="zh-TW" sz="3200" b="1" dirty="0">
                <a:solidFill>
                  <a:srgbClr val="FF0000"/>
                </a:solidFill>
              </a:rPr>
              <a:t> Connect</a:t>
            </a:r>
            <a:endParaRPr lang="zh-TW" altLang="en-US" sz="3200" b="1" dirty="0">
              <a:solidFill>
                <a:srgbClr val="FF0000"/>
              </a:solidFill>
            </a:endParaRPr>
          </a:p>
        </p:txBody>
      </p:sp>
      <p:sp>
        <p:nvSpPr>
          <p:cNvPr id="8" name="文字方塊 7"/>
          <p:cNvSpPr txBox="1"/>
          <p:nvPr/>
        </p:nvSpPr>
        <p:spPr>
          <a:xfrm>
            <a:off x="5648679" y="6215082"/>
            <a:ext cx="1495089" cy="584775"/>
          </a:xfrm>
          <a:prstGeom prst="rect">
            <a:avLst/>
          </a:prstGeom>
          <a:noFill/>
        </p:spPr>
        <p:txBody>
          <a:bodyPr wrap="none" rtlCol="0">
            <a:spAutoFit/>
          </a:bodyPr>
          <a:lstStyle/>
          <a:p>
            <a:r>
              <a:rPr lang="en-US" altLang="zh-TW" sz="3200" b="1" dirty="0">
                <a:solidFill>
                  <a:srgbClr val="FF0000"/>
                </a:solidFill>
              </a:rPr>
              <a:t>OAuth2</a:t>
            </a:r>
            <a:endParaRPr lang="zh-TW" altLang="en-US" sz="3200" b="1" dirty="0">
              <a:solidFill>
                <a:srgbClr val="FF0000"/>
              </a:solidFill>
            </a:endParaRPr>
          </a:p>
        </p:txBody>
      </p:sp>
    </p:spTree>
    <p:extLst>
      <p:ext uri="{BB962C8B-B14F-4D97-AF65-F5344CB8AC3E}">
        <p14:creationId xmlns:p14="http://schemas.microsoft.com/office/powerpoint/2010/main" val="252940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P spid="8"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marL="514350" indent="-514350"/>
            <a:r>
              <a:rPr lang="en-US" altLang="zh-TW" dirty="0" err="1">
                <a:latin typeface="Times New Roman" pitchFamily="18" charset="0"/>
                <a:cs typeface="Times New Roman" pitchFamily="18" charset="0"/>
              </a:rPr>
              <a:t>OpenID</a:t>
            </a:r>
            <a:r>
              <a:rPr lang="en-US" altLang="zh-TW" dirty="0">
                <a:latin typeface="Times New Roman" pitchFamily="18" charset="0"/>
                <a:cs typeface="Times New Roman" pitchFamily="18" charset="0"/>
              </a:rPr>
              <a:t> + OAuth2 </a:t>
            </a:r>
            <a:r>
              <a:rPr lang="zh-TW" altLang="en-US" dirty="0">
                <a:latin typeface="Times New Roman" pitchFamily="18" charset="0"/>
                <a:cs typeface="Times New Roman" pitchFamily="18" charset="0"/>
              </a:rPr>
              <a:t>商用案例</a:t>
            </a:r>
            <a:endParaRPr lang="en-US" altLang="zh-TW" dirty="0">
              <a:latin typeface="Times New Roman" pitchFamily="18" charset="0"/>
              <a:cs typeface="Times New Roman" pitchFamily="18" charset="0"/>
            </a:endParaRPr>
          </a:p>
        </p:txBody>
      </p:sp>
      <p:sp>
        <p:nvSpPr>
          <p:cNvPr id="3" name="內容版面配置區 2"/>
          <p:cNvSpPr>
            <a:spLocks noGrp="1"/>
          </p:cNvSpPr>
          <p:nvPr>
            <p:ph idx="1"/>
          </p:nvPr>
        </p:nvSpPr>
        <p:spPr/>
        <p:txBody>
          <a:bodyPr/>
          <a:lstStyle/>
          <a:p>
            <a:endParaRPr lang="zh-TW" altLang="en-US" dirty="0"/>
          </a:p>
        </p:txBody>
      </p:sp>
      <p:pic>
        <p:nvPicPr>
          <p:cNvPr id="1026" name="Picture 2" descr="「facebook google twitter」的圖片搜尋結果"/>
          <p:cNvPicPr>
            <a:picLocks noChangeAspect="1" noChangeArrowheads="1"/>
          </p:cNvPicPr>
          <p:nvPr/>
        </p:nvPicPr>
        <p:blipFill>
          <a:blip r:embed="rId2" cstate="print"/>
          <a:srcRect/>
          <a:stretch>
            <a:fillRect/>
          </a:stretch>
        </p:blipFill>
        <p:spPr bwMode="auto">
          <a:xfrm>
            <a:off x="-1214478" y="1500174"/>
            <a:ext cx="7520779" cy="4071966"/>
          </a:xfrm>
          <a:prstGeom prst="rect">
            <a:avLst/>
          </a:prstGeom>
          <a:noFill/>
        </p:spPr>
      </p:pic>
      <p:pic>
        <p:nvPicPr>
          <p:cNvPr id="1027" name="Picture 3"/>
          <p:cNvPicPr>
            <a:picLocks noChangeAspect="1" noChangeArrowheads="1"/>
          </p:cNvPicPr>
          <p:nvPr/>
        </p:nvPicPr>
        <p:blipFill>
          <a:blip r:embed="rId3" cstate="print"/>
          <a:srcRect/>
          <a:stretch>
            <a:fillRect/>
          </a:stretch>
        </p:blipFill>
        <p:spPr bwMode="auto">
          <a:xfrm>
            <a:off x="4500562" y="1638307"/>
            <a:ext cx="4176144" cy="4005271"/>
          </a:xfrm>
          <a:prstGeom prst="rect">
            <a:avLst/>
          </a:prstGeom>
          <a:noFill/>
          <a:ln w="9525">
            <a:noFill/>
            <a:miter lim="800000"/>
            <a:headEnd/>
            <a:tailEnd/>
          </a:ln>
          <a:effectLst/>
        </p:spPr>
      </p:pic>
      <p:pic>
        <p:nvPicPr>
          <p:cNvPr id="11266" name="Picture 2" descr="「amazon icon」的圖片搜尋結果"/>
          <p:cNvPicPr>
            <a:picLocks noChangeAspect="1" noChangeArrowheads="1"/>
          </p:cNvPicPr>
          <p:nvPr/>
        </p:nvPicPr>
        <p:blipFill>
          <a:blip r:embed="rId4" cstate="print"/>
          <a:srcRect/>
          <a:stretch>
            <a:fillRect/>
          </a:stretch>
        </p:blipFill>
        <p:spPr bwMode="auto">
          <a:xfrm>
            <a:off x="642910" y="3500438"/>
            <a:ext cx="1857388" cy="1857388"/>
          </a:xfrm>
          <a:prstGeom prst="rect">
            <a:avLst/>
          </a:prstGeom>
          <a:noFill/>
        </p:spPr>
      </p:pic>
    </p:spTree>
    <p:extLst>
      <p:ext uri="{BB962C8B-B14F-4D97-AF65-F5344CB8AC3E}">
        <p14:creationId xmlns:p14="http://schemas.microsoft.com/office/powerpoint/2010/main" val="33138070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Security Certification Criteria</a:t>
            </a:r>
            <a:endParaRPr lang="zh-TW" altLang="en-US" dirty="0"/>
          </a:p>
        </p:txBody>
      </p:sp>
      <p:sp>
        <p:nvSpPr>
          <p:cNvPr id="3" name="內容版面配置區 2"/>
          <p:cNvSpPr>
            <a:spLocks noGrp="1"/>
          </p:cNvSpPr>
          <p:nvPr>
            <p:ph idx="1"/>
          </p:nvPr>
        </p:nvSpPr>
        <p:spPr/>
        <p:txBody>
          <a:bodyPr/>
          <a:lstStyle/>
          <a:p>
            <a:r>
              <a:rPr lang="en-US" altLang="zh-TW" dirty="0"/>
              <a:t>To be certified for the "API" criteria, a Health IT Module must certify to following security criteria:</a:t>
            </a:r>
          </a:p>
          <a:p>
            <a:pPr lvl="1"/>
            <a:r>
              <a:rPr lang="en-US" altLang="zh-TW" dirty="0"/>
              <a:t>Authentication, access control, and authorization</a:t>
            </a:r>
          </a:p>
          <a:p>
            <a:pPr lvl="1"/>
            <a:r>
              <a:rPr lang="en-US" altLang="zh-TW" dirty="0"/>
              <a:t>Trusted connection</a:t>
            </a:r>
          </a:p>
          <a:p>
            <a:pPr lvl="1"/>
            <a:r>
              <a:rPr lang="en-US" altLang="zh-TW" dirty="0"/>
              <a:t>Auditing actions on health information</a:t>
            </a:r>
          </a:p>
        </p:txBody>
      </p:sp>
      <p:sp>
        <p:nvSpPr>
          <p:cNvPr id="4" name="文字方塊 3"/>
          <p:cNvSpPr txBox="1"/>
          <p:nvPr/>
        </p:nvSpPr>
        <p:spPr>
          <a:xfrm>
            <a:off x="3051948" y="5805264"/>
            <a:ext cx="6092052" cy="923330"/>
          </a:xfrm>
          <a:prstGeom prst="rect">
            <a:avLst/>
          </a:prstGeom>
          <a:noFill/>
        </p:spPr>
        <p:txBody>
          <a:bodyPr wrap="none" rtlCol="0">
            <a:spAutoFit/>
          </a:bodyPr>
          <a:lstStyle/>
          <a:p>
            <a:r>
              <a:rPr lang="en-US" b="1" dirty="0"/>
              <a:t>2015 Edition Health IT Certification Criterion</a:t>
            </a:r>
          </a:p>
          <a:p>
            <a:r>
              <a:rPr lang="en-US" altLang="zh-TW" b="1" dirty="0"/>
              <a:t>Section 170.315(d)</a:t>
            </a:r>
          </a:p>
          <a:p>
            <a:r>
              <a:rPr lang="en-US" altLang="zh-TW" b="1" dirty="0"/>
              <a:t>The Office of the National Coordinator (ONC), US published </a:t>
            </a:r>
            <a:endParaRPr lang="zh-TW" altLang="en-US" b="1" dirty="0"/>
          </a:p>
        </p:txBody>
      </p:sp>
      <p:sp>
        <p:nvSpPr>
          <p:cNvPr id="5" name="文字方塊 4"/>
          <p:cNvSpPr txBox="1"/>
          <p:nvPr/>
        </p:nvSpPr>
        <p:spPr>
          <a:xfrm>
            <a:off x="4248713" y="3645024"/>
            <a:ext cx="3266279" cy="584775"/>
          </a:xfrm>
          <a:prstGeom prst="rect">
            <a:avLst/>
          </a:prstGeom>
          <a:noFill/>
        </p:spPr>
        <p:txBody>
          <a:bodyPr wrap="none" rtlCol="0">
            <a:spAutoFit/>
          </a:bodyPr>
          <a:lstStyle/>
          <a:p>
            <a:r>
              <a:rPr lang="en-US" altLang="zh-TW" sz="3200" b="1" dirty="0">
                <a:solidFill>
                  <a:srgbClr val="FF0000"/>
                </a:solidFill>
              </a:rPr>
              <a:t>TLS (https) or VPN</a:t>
            </a:r>
            <a:endParaRPr lang="zh-TW" altLang="en-US" sz="3200" b="1" dirty="0">
              <a:solidFill>
                <a:srgbClr val="FF0000"/>
              </a:solidFill>
            </a:endParaRPr>
          </a:p>
        </p:txBody>
      </p:sp>
      <p:sp>
        <p:nvSpPr>
          <p:cNvPr id="6" name="文字方塊 5"/>
          <p:cNvSpPr txBox="1"/>
          <p:nvPr/>
        </p:nvSpPr>
        <p:spPr>
          <a:xfrm>
            <a:off x="4283968" y="4653136"/>
            <a:ext cx="4590103" cy="584775"/>
          </a:xfrm>
          <a:prstGeom prst="rect">
            <a:avLst/>
          </a:prstGeom>
          <a:noFill/>
        </p:spPr>
        <p:txBody>
          <a:bodyPr wrap="none" rtlCol="0">
            <a:spAutoFit/>
          </a:bodyPr>
          <a:lstStyle/>
          <a:p>
            <a:r>
              <a:rPr lang="en-US" altLang="zh-TW" sz="3200" b="1" dirty="0">
                <a:solidFill>
                  <a:srgbClr val="FF0000"/>
                </a:solidFill>
              </a:rPr>
              <a:t>FHIR </a:t>
            </a:r>
            <a:r>
              <a:rPr lang="en-US" altLang="zh-TW" sz="3200" b="1" dirty="0" err="1">
                <a:solidFill>
                  <a:srgbClr val="FF0000"/>
                </a:solidFill>
              </a:rPr>
              <a:t>AuditEvent</a:t>
            </a:r>
            <a:r>
              <a:rPr lang="en-US" altLang="zh-TW" sz="3200" b="1" dirty="0">
                <a:solidFill>
                  <a:srgbClr val="FF0000"/>
                </a:solidFill>
              </a:rPr>
              <a:t> Resource</a:t>
            </a:r>
            <a:endParaRPr lang="zh-TW" altLang="en-US" sz="3200" b="1" dirty="0">
              <a:solidFill>
                <a:srgbClr val="FF0000"/>
              </a:solidFill>
            </a:endParaRPr>
          </a:p>
        </p:txBody>
      </p:sp>
      <p:sp>
        <p:nvSpPr>
          <p:cNvPr id="7" name="文字方塊 6"/>
          <p:cNvSpPr txBox="1"/>
          <p:nvPr/>
        </p:nvSpPr>
        <p:spPr>
          <a:xfrm>
            <a:off x="4211960" y="2708920"/>
            <a:ext cx="2831994" cy="584775"/>
          </a:xfrm>
          <a:prstGeom prst="rect">
            <a:avLst/>
          </a:prstGeom>
          <a:noFill/>
        </p:spPr>
        <p:txBody>
          <a:bodyPr wrap="none" rtlCol="0">
            <a:spAutoFit/>
          </a:bodyPr>
          <a:lstStyle/>
          <a:p>
            <a:r>
              <a:rPr lang="en-US" altLang="zh-TW" sz="3200" b="1" dirty="0">
                <a:solidFill>
                  <a:srgbClr val="FF0000"/>
                </a:solidFill>
              </a:rPr>
              <a:t>SMART on FHIR</a:t>
            </a:r>
            <a:endParaRPr lang="zh-TW" altLang="en-US" sz="3200" b="1" dirty="0">
              <a:solidFill>
                <a:srgbClr val="FF0000"/>
              </a:solidFill>
            </a:endParaRPr>
          </a:p>
        </p:txBody>
      </p:sp>
    </p:spTree>
    <p:extLst>
      <p:ext uri="{BB962C8B-B14F-4D97-AF65-F5344CB8AC3E}">
        <p14:creationId xmlns:p14="http://schemas.microsoft.com/office/powerpoint/2010/main" val="264087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0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20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2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build="allAtOnce"/>
      <p:bldP spid="7"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a:xfrm>
            <a:off x="467544" y="1412776"/>
            <a:ext cx="8229600" cy="4952022"/>
          </a:xfrm>
        </p:spPr>
        <p:txBody>
          <a:bodyPr/>
          <a:lstStyle/>
          <a:p>
            <a:pPr lvl="2"/>
            <a:endParaRPr lang="zh-TW" altLang="en-US" sz="2000" b="1" dirty="0">
              <a:latin typeface="微軟正黑體" pitchFamily="34" charset="-120"/>
              <a:ea typeface="微軟正黑體" pitchFamily="34" charset="-120"/>
            </a:endParaRPr>
          </a:p>
        </p:txBody>
      </p:sp>
      <p:sp>
        <p:nvSpPr>
          <p:cNvPr id="8" name="圓角矩形 7"/>
          <p:cNvSpPr/>
          <p:nvPr/>
        </p:nvSpPr>
        <p:spPr>
          <a:xfrm>
            <a:off x="3563888" y="3645024"/>
            <a:ext cx="2592288"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b="1" dirty="0" err="1">
                <a:latin typeface="微軟正黑體" pitchFamily="34" charset="-120"/>
                <a:ea typeface="微軟正黑體" pitchFamily="34" charset="-120"/>
              </a:rPr>
              <a:t>OpenID</a:t>
            </a:r>
            <a:r>
              <a:rPr lang="en-US" altLang="zh-TW" b="1" dirty="0">
                <a:latin typeface="微軟正黑體" pitchFamily="34" charset="-120"/>
                <a:ea typeface="微軟正黑體" pitchFamily="34" charset="-120"/>
              </a:rPr>
              <a:t> </a:t>
            </a:r>
            <a:r>
              <a:rPr lang="zh-TW" altLang="en-US" b="1" dirty="0">
                <a:latin typeface="微軟正黑體" pitchFamily="34" charset="-120"/>
                <a:ea typeface="微軟正黑體" pitchFamily="34" charset="-120"/>
              </a:rPr>
              <a:t>互通平台帳號</a:t>
            </a:r>
          </a:p>
        </p:txBody>
      </p:sp>
      <p:sp>
        <p:nvSpPr>
          <p:cNvPr id="9" name="圓角矩形 8"/>
          <p:cNvSpPr/>
          <p:nvPr/>
        </p:nvSpPr>
        <p:spPr>
          <a:xfrm>
            <a:off x="3563888" y="4149080"/>
            <a:ext cx="2592288"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b="1" dirty="0" err="1">
                <a:latin typeface="微軟正黑體" pitchFamily="34" charset="-120"/>
                <a:ea typeface="微軟正黑體" pitchFamily="34" charset="-120"/>
              </a:rPr>
              <a:t>OAuth</a:t>
            </a:r>
            <a:r>
              <a:rPr lang="en-US" altLang="zh-TW" b="1" dirty="0">
                <a:latin typeface="微軟正黑體" pitchFamily="34" charset="-120"/>
                <a:ea typeface="微軟正黑體" pitchFamily="34" charset="-120"/>
              </a:rPr>
              <a:t> </a:t>
            </a:r>
            <a:r>
              <a:rPr lang="zh-TW" altLang="en-US" b="1" dirty="0">
                <a:latin typeface="微軟正黑體" pitchFamily="34" charset="-120"/>
                <a:ea typeface="微軟正黑體" pitchFamily="34" charset="-120"/>
              </a:rPr>
              <a:t>資料授權管理</a:t>
            </a:r>
          </a:p>
        </p:txBody>
      </p:sp>
      <p:sp>
        <p:nvSpPr>
          <p:cNvPr id="10" name="圓角矩形 9"/>
          <p:cNvSpPr/>
          <p:nvPr/>
        </p:nvSpPr>
        <p:spPr>
          <a:xfrm>
            <a:off x="3563888" y="4653136"/>
            <a:ext cx="2592288" cy="43204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b="1" dirty="0">
                <a:latin typeface="微軟正黑體" pitchFamily="34" charset="-120"/>
                <a:ea typeface="微軟正黑體" pitchFamily="34" charset="-120"/>
              </a:rPr>
              <a:t>FHIR</a:t>
            </a:r>
            <a:endParaRPr lang="zh-TW" altLang="en-US" b="1" dirty="0">
              <a:latin typeface="微軟正黑體" pitchFamily="34" charset="-120"/>
              <a:ea typeface="微軟正黑體" pitchFamily="34" charset="-120"/>
            </a:endParaRPr>
          </a:p>
        </p:txBody>
      </p:sp>
      <p:grpSp>
        <p:nvGrpSpPr>
          <p:cNvPr id="4" name="群組 54"/>
          <p:cNvGrpSpPr/>
          <p:nvPr/>
        </p:nvGrpSpPr>
        <p:grpSpPr>
          <a:xfrm>
            <a:off x="6125299" y="3419708"/>
            <a:ext cx="2623165" cy="2075458"/>
            <a:chOff x="6125299" y="3419708"/>
            <a:chExt cx="2623165" cy="2075458"/>
          </a:xfrm>
        </p:grpSpPr>
        <p:sp>
          <p:nvSpPr>
            <p:cNvPr id="5" name="Round Same Side Corner Rectangle 8">
              <a:extLst>
                <a:ext uri="{FF2B5EF4-FFF2-40B4-BE49-F238E27FC236}">
                  <a16:creationId xmlns:a16="http://schemas.microsoft.com/office/drawing/2014/main" id="{DFC25F55-84BB-4CA8-A426-4D7781B20F0F}"/>
                </a:ext>
              </a:extLst>
            </p:cNvPr>
            <p:cNvSpPr/>
            <p:nvPr/>
          </p:nvSpPr>
          <p:spPr>
            <a:xfrm>
              <a:off x="8246149" y="3933056"/>
              <a:ext cx="432048"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軟正黑體" pitchFamily="34" charset="-120"/>
                <a:ea typeface="+mj-ea"/>
              </a:endParaRPr>
            </a:p>
          </p:txBody>
        </p:sp>
        <p:cxnSp>
          <p:nvCxnSpPr>
            <p:cNvPr id="12" name="直線單箭頭接點 11"/>
            <p:cNvCxnSpPr>
              <a:endCxn id="8" idx="3"/>
            </p:cNvCxnSpPr>
            <p:nvPr/>
          </p:nvCxnSpPr>
          <p:spPr>
            <a:xfrm flipH="1" flipV="1">
              <a:off x="6156176" y="3861048"/>
              <a:ext cx="1944216" cy="576064"/>
            </a:xfrm>
            <a:prstGeom prst="straightConnector1">
              <a:avLst/>
            </a:prstGeom>
            <a:ln>
              <a:solidFill>
                <a:srgbClr val="92D050"/>
              </a:solidFill>
              <a:tailEnd type="arrow"/>
            </a:ln>
          </p:spPr>
          <p:style>
            <a:lnRef idx="3">
              <a:schemeClr val="accent2"/>
            </a:lnRef>
            <a:fillRef idx="0">
              <a:schemeClr val="accent2"/>
            </a:fillRef>
            <a:effectRef idx="2">
              <a:schemeClr val="accent2"/>
            </a:effectRef>
            <a:fontRef idx="minor">
              <a:schemeClr val="tx1"/>
            </a:fontRef>
          </p:style>
        </p:cxnSp>
        <p:sp>
          <p:nvSpPr>
            <p:cNvPr id="13" name="文字方塊 12"/>
            <p:cNvSpPr txBox="1"/>
            <p:nvPr/>
          </p:nvSpPr>
          <p:spPr>
            <a:xfrm>
              <a:off x="6125299" y="3419708"/>
              <a:ext cx="1903085" cy="369332"/>
            </a:xfrm>
            <a:prstGeom prst="rect">
              <a:avLst/>
            </a:prstGeom>
            <a:noFill/>
          </p:spPr>
          <p:txBody>
            <a:bodyPr wrap="none" rtlCol="0">
              <a:spAutoFit/>
            </a:bodyPr>
            <a:lstStyle/>
            <a:p>
              <a:r>
                <a:rPr lang="en-US" altLang="zh-TW" b="1" dirty="0">
                  <a:solidFill>
                    <a:schemeClr val="accent3">
                      <a:lumMod val="75000"/>
                    </a:schemeClr>
                  </a:solidFill>
                  <a:latin typeface="微軟正黑體" pitchFamily="34" charset="-120"/>
                  <a:ea typeface="微軟正黑體" pitchFamily="34" charset="-120"/>
                </a:rPr>
                <a:t>P1.</a:t>
              </a:r>
              <a:r>
                <a:rPr lang="zh-TW" altLang="en-US" b="1" dirty="0">
                  <a:solidFill>
                    <a:schemeClr val="accent3">
                      <a:lumMod val="75000"/>
                    </a:schemeClr>
                  </a:solidFill>
                  <a:latin typeface="微軟正黑體" pitchFamily="34" charset="-120"/>
                  <a:ea typeface="微軟正黑體" pitchFamily="34" charset="-120"/>
                </a:rPr>
                <a:t>下載</a:t>
              </a:r>
              <a:r>
                <a:rPr lang="en-US" altLang="zh-TW" b="1" dirty="0">
                  <a:solidFill>
                    <a:schemeClr val="accent3">
                      <a:lumMod val="75000"/>
                    </a:schemeClr>
                  </a:solidFill>
                  <a:latin typeface="微軟正黑體" pitchFamily="34" charset="-120"/>
                  <a:ea typeface="微軟正黑體" pitchFamily="34" charset="-120"/>
                </a:rPr>
                <a:t>App</a:t>
              </a:r>
              <a:r>
                <a:rPr lang="zh-TW" altLang="en-US" b="1" dirty="0">
                  <a:solidFill>
                    <a:schemeClr val="accent3">
                      <a:lumMod val="75000"/>
                    </a:schemeClr>
                  </a:solidFill>
                  <a:latin typeface="微軟正黑體" pitchFamily="34" charset="-120"/>
                  <a:ea typeface="微軟正黑體" pitchFamily="34" charset="-120"/>
                </a:rPr>
                <a:t>註冊</a:t>
              </a:r>
            </a:p>
          </p:txBody>
        </p:sp>
        <p:sp>
          <p:nvSpPr>
            <p:cNvPr id="14" name="文字方塊 13"/>
            <p:cNvSpPr txBox="1"/>
            <p:nvPr/>
          </p:nvSpPr>
          <p:spPr>
            <a:xfrm>
              <a:off x="6184483" y="4571836"/>
              <a:ext cx="1915909" cy="923330"/>
            </a:xfrm>
            <a:prstGeom prst="rect">
              <a:avLst/>
            </a:prstGeom>
            <a:noFill/>
          </p:spPr>
          <p:txBody>
            <a:bodyPr wrap="none" rtlCol="0">
              <a:spAutoFit/>
            </a:bodyPr>
            <a:lstStyle/>
            <a:p>
              <a:r>
                <a:rPr lang="en-US" altLang="zh-TW" b="1" dirty="0">
                  <a:solidFill>
                    <a:schemeClr val="accent3">
                      <a:lumMod val="75000"/>
                    </a:schemeClr>
                  </a:solidFill>
                  <a:latin typeface="微軟正黑體" pitchFamily="34" charset="-120"/>
                  <a:ea typeface="微軟正黑體" pitchFamily="34" charset="-120"/>
                </a:rPr>
                <a:t>P2.</a:t>
              </a:r>
              <a:r>
                <a:rPr lang="zh-TW" altLang="en-US" b="1" dirty="0">
                  <a:solidFill>
                    <a:schemeClr val="accent3">
                      <a:lumMod val="75000"/>
                    </a:schemeClr>
                  </a:solidFill>
                  <a:latin typeface="微軟正黑體" pitchFamily="34" charset="-120"/>
                  <a:ea typeface="微軟正黑體" pitchFamily="34" charset="-120"/>
                </a:rPr>
                <a:t>自訂授權範圍</a:t>
              </a:r>
              <a:endParaRPr lang="en-US" altLang="zh-TW" b="1" dirty="0">
                <a:solidFill>
                  <a:schemeClr val="accent3">
                    <a:lumMod val="75000"/>
                  </a:schemeClr>
                </a:solidFill>
                <a:latin typeface="微軟正黑體" pitchFamily="34" charset="-120"/>
                <a:ea typeface="微軟正黑體" pitchFamily="34" charset="-120"/>
              </a:endParaRPr>
            </a:p>
            <a:p>
              <a:r>
                <a:rPr lang="en-US" altLang="zh-TW" b="1" dirty="0">
                  <a:solidFill>
                    <a:schemeClr val="accent3">
                      <a:lumMod val="75000"/>
                    </a:schemeClr>
                  </a:solidFill>
                  <a:latin typeface="微軟正黑體" pitchFamily="34" charset="-120"/>
                  <a:ea typeface="微軟正黑體" pitchFamily="34" charset="-120"/>
                </a:rPr>
                <a:t>      - </a:t>
              </a:r>
              <a:r>
                <a:rPr lang="zh-TW" altLang="en-US" b="1" dirty="0">
                  <a:solidFill>
                    <a:schemeClr val="accent3">
                      <a:lumMod val="75000"/>
                    </a:schemeClr>
                  </a:solidFill>
                  <a:latin typeface="微軟正黑體" pitchFamily="34" charset="-120"/>
                  <a:ea typeface="微軟正黑體" pitchFamily="34" charset="-120"/>
                </a:rPr>
                <a:t>授權機構</a:t>
              </a:r>
              <a:endParaRPr lang="en-US" altLang="zh-TW" b="1" dirty="0">
                <a:solidFill>
                  <a:schemeClr val="accent3">
                    <a:lumMod val="75000"/>
                  </a:schemeClr>
                </a:solidFill>
                <a:latin typeface="微軟正黑體" pitchFamily="34" charset="-120"/>
                <a:ea typeface="微軟正黑體" pitchFamily="34" charset="-120"/>
              </a:endParaRPr>
            </a:p>
            <a:p>
              <a:r>
                <a:rPr lang="en-US" altLang="zh-TW" b="1" dirty="0">
                  <a:solidFill>
                    <a:schemeClr val="accent3">
                      <a:lumMod val="75000"/>
                    </a:schemeClr>
                  </a:solidFill>
                  <a:latin typeface="微軟正黑體" pitchFamily="34" charset="-120"/>
                  <a:ea typeface="微軟正黑體" pitchFamily="34" charset="-120"/>
                </a:rPr>
                <a:t>      - </a:t>
              </a:r>
              <a:r>
                <a:rPr lang="zh-TW" altLang="en-US" b="1" dirty="0">
                  <a:solidFill>
                    <a:schemeClr val="accent3">
                      <a:lumMod val="75000"/>
                    </a:schemeClr>
                  </a:solidFill>
                  <a:latin typeface="微軟正黑體" pitchFamily="34" charset="-120"/>
                  <a:ea typeface="微軟正黑體" pitchFamily="34" charset="-120"/>
                </a:rPr>
                <a:t>授權角色</a:t>
              </a:r>
            </a:p>
          </p:txBody>
        </p:sp>
        <p:cxnSp>
          <p:nvCxnSpPr>
            <p:cNvPr id="15" name="直線單箭頭接點 14"/>
            <p:cNvCxnSpPr>
              <a:endCxn id="9" idx="3"/>
            </p:cNvCxnSpPr>
            <p:nvPr/>
          </p:nvCxnSpPr>
          <p:spPr>
            <a:xfrm flipH="1" flipV="1">
              <a:off x="6156176" y="4365104"/>
              <a:ext cx="1872208" cy="144016"/>
            </a:xfrm>
            <a:prstGeom prst="straightConnector1">
              <a:avLst/>
            </a:prstGeom>
            <a:ln>
              <a:solidFill>
                <a:srgbClr val="92D050"/>
              </a:solidFill>
              <a:tailEnd type="arrow"/>
            </a:ln>
          </p:spPr>
          <p:style>
            <a:lnRef idx="3">
              <a:schemeClr val="accent2"/>
            </a:lnRef>
            <a:fillRef idx="0">
              <a:schemeClr val="accent2"/>
            </a:fillRef>
            <a:effectRef idx="2">
              <a:schemeClr val="accent2"/>
            </a:effectRef>
            <a:fontRef idx="minor">
              <a:schemeClr val="tx1"/>
            </a:fontRef>
          </p:style>
        </p:cxnSp>
        <p:sp>
          <p:nvSpPr>
            <p:cNvPr id="22" name="文字方塊 21"/>
            <p:cNvSpPr txBox="1"/>
            <p:nvPr/>
          </p:nvSpPr>
          <p:spPr>
            <a:xfrm>
              <a:off x="8102133" y="3501008"/>
              <a:ext cx="646331" cy="369332"/>
            </a:xfrm>
            <a:prstGeom prst="rect">
              <a:avLst/>
            </a:prstGeom>
            <a:noFill/>
          </p:spPr>
          <p:txBody>
            <a:bodyPr wrap="none" rtlCol="0">
              <a:spAutoFit/>
            </a:bodyPr>
            <a:lstStyle/>
            <a:p>
              <a:r>
                <a:rPr lang="zh-TW" altLang="en-US" b="1" dirty="0">
                  <a:latin typeface="微軟正黑體" pitchFamily="34" charset="-120"/>
                  <a:ea typeface="微軟正黑體" pitchFamily="34" charset="-120"/>
                </a:rPr>
                <a:t>民眾</a:t>
              </a:r>
            </a:p>
          </p:txBody>
        </p:sp>
      </p:grpSp>
      <p:grpSp>
        <p:nvGrpSpPr>
          <p:cNvPr id="6" name="群組 55"/>
          <p:cNvGrpSpPr/>
          <p:nvPr/>
        </p:nvGrpSpPr>
        <p:grpSpPr>
          <a:xfrm>
            <a:off x="3707904" y="1412776"/>
            <a:ext cx="1800200" cy="2232248"/>
            <a:chOff x="3707904" y="1412776"/>
            <a:chExt cx="1800200" cy="2232248"/>
          </a:xfrm>
        </p:grpSpPr>
        <p:sp>
          <p:nvSpPr>
            <p:cNvPr id="7" name="Round Same Side Corner Rectangle 8">
              <a:extLst>
                <a:ext uri="{FF2B5EF4-FFF2-40B4-BE49-F238E27FC236}">
                  <a16:creationId xmlns:a16="http://schemas.microsoft.com/office/drawing/2014/main" id="{90923EA0-77D2-4935-BEDC-CA0D80D2E9BA}"/>
                </a:ext>
              </a:extLst>
            </p:cNvPr>
            <p:cNvSpPr/>
            <p:nvPr/>
          </p:nvSpPr>
          <p:spPr>
            <a:xfrm>
              <a:off x="4624879" y="1844824"/>
              <a:ext cx="451177" cy="994370"/>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latin typeface="微軟正黑體" pitchFamily="34" charset="-120"/>
                <a:ea typeface="+mj-ea"/>
              </a:endParaRPr>
            </a:p>
          </p:txBody>
        </p:sp>
        <p:cxnSp>
          <p:nvCxnSpPr>
            <p:cNvPr id="18" name="直線單箭頭接點 17"/>
            <p:cNvCxnSpPr/>
            <p:nvPr/>
          </p:nvCxnSpPr>
          <p:spPr>
            <a:xfrm>
              <a:off x="4860032" y="2924944"/>
              <a:ext cx="0" cy="720080"/>
            </a:xfrm>
            <a:prstGeom prst="straightConnector1">
              <a:avLst/>
            </a:prstGeom>
            <a:ln>
              <a:solidFill>
                <a:schemeClr val="accent2">
                  <a:lumMod val="60000"/>
                  <a:lumOff val="40000"/>
                </a:schemeClr>
              </a:solidFill>
              <a:tailEnd type="arrow"/>
            </a:ln>
          </p:spPr>
          <p:style>
            <a:lnRef idx="3">
              <a:schemeClr val="accent2"/>
            </a:lnRef>
            <a:fillRef idx="0">
              <a:schemeClr val="accent2"/>
            </a:fillRef>
            <a:effectRef idx="2">
              <a:schemeClr val="accent2"/>
            </a:effectRef>
            <a:fontRef idx="minor">
              <a:schemeClr val="tx1"/>
            </a:fontRef>
          </p:style>
        </p:cxnSp>
        <p:sp>
          <p:nvSpPr>
            <p:cNvPr id="23" name="文字方塊 22"/>
            <p:cNvSpPr txBox="1"/>
            <p:nvPr/>
          </p:nvSpPr>
          <p:spPr>
            <a:xfrm>
              <a:off x="4169276" y="1412776"/>
              <a:ext cx="1338828" cy="369332"/>
            </a:xfrm>
            <a:prstGeom prst="rect">
              <a:avLst/>
            </a:prstGeom>
            <a:noFill/>
          </p:spPr>
          <p:txBody>
            <a:bodyPr wrap="none" rtlCol="0">
              <a:spAutoFit/>
            </a:bodyPr>
            <a:lstStyle/>
            <a:p>
              <a:r>
                <a:rPr lang="zh-TW" altLang="en-US" b="1" dirty="0">
                  <a:latin typeface="微軟正黑體" pitchFamily="34" charset="-120"/>
                  <a:ea typeface="微軟正黑體" pitchFamily="34" charset="-120"/>
                </a:rPr>
                <a:t>健康照護者</a:t>
              </a:r>
            </a:p>
          </p:txBody>
        </p:sp>
        <p:sp>
          <p:nvSpPr>
            <p:cNvPr id="24" name="文字方塊 23"/>
            <p:cNvSpPr txBox="1"/>
            <p:nvPr/>
          </p:nvSpPr>
          <p:spPr>
            <a:xfrm>
              <a:off x="3707904" y="2996952"/>
              <a:ext cx="1107996" cy="369332"/>
            </a:xfrm>
            <a:prstGeom prst="rect">
              <a:avLst/>
            </a:prstGeom>
            <a:noFill/>
          </p:spPr>
          <p:txBody>
            <a:bodyPr wrap="none" rtlCol="0">
              <a:spAutoFit/>
            </a:bodyPr>
            <a:lstStyle/>
            <a:p>
              <a:r>
                <a:rPr lang="zh-TW" altLang="en-US" b="1" dirty="0">
                  <a:latin typeface="微軟正黑體" pitchFamily="34" charset="-120"/>
                  <a:ea typeface="微軟正黑體" pitchFamily="34" charset="-120"/>
                </a:rPr>
                <a:t>帳號整合</a:t>
              </a:r>
            </a:p>
          </p:txBody>
        </p:sp>
      </p:grpSp>
      <p:grpSp>
        <p:nvGrpSpPr>
          <p:cNvPr id="11" name="群組 56"/>
          <p:cNvGrpSpPr/>
          <p:nvPr/>
        </p:nvGrpSpPr>
        <p:grpSpPr>
          <a:xfrm>
            <a:off x="262575" y="2276872"/>
            <a:ext cx="4165409" cy="3310627"/>
            <a:chOff x="262575" y="2276872"/>
            <a:chExt cx="4165409" cy="3310627"/>
          </a:xfrm>
        </p:grpSpPr>
        <p:cxnSp>
          <p:nvCxnSpPr>
            <p:cNvPr id="26" name="直線單箭頭接點 25"/>
            <p:cNvCxnSpPr>
              <a:endCxn id="73730" idx="0"/>
            </p:cNvCxnSpPr>
            <p:nvPr/>
          </p:nvCxnSpPr>
          <p:spPr>
            <a:xfrm flipH="1">
              <a:off x="1105744" y="2564904"/>
              <a:ext cx="3322240" cy="1080120"/>
            </a:xfrm>
            <a:prstGeom prst="straightConnector1">
              <a:avLst/>
            </a:prstGeom>
            <a:ln>
              <a:solidFill>
                <a:schemeClr val="accent2">
                  <a:lumMod val="60000"/>
                  <a:lumOff val="40000"/>
                </a:schemeClr>
              </a:solidFill>
              <a:tailEnd type="arrow"/>
            </a:ln>
          </p:spPr>
          <p:style>
            <a:lnRef idx="3">
              <a:schemeClr val="accent2"/>
            </a:lnRef>
            <a:fillRef idx="0">
              <a:schemeClr val="accent2"/>
            </a:fillRef>
            <a:effectRef idx="2">
              <a:schemeClr val="accent2"/>
            </a:effectRef>
            <a:fontRef idx="minor">
              <a:schemeClr val="tx1"/>
            </a:fontRef>
          </p:style>
        </p:cxnSp>
        <p:sp>
          <p:nvSpPr>
            <p:cNvPr id="29" name="文字方塊 28"/>
            <p:cNvSpPr txBox="1"/>
            <p:nvPr/>
          </p:nvSpPr>
          <p:spPr>
            <a:xfrm>
              <a:off x="2051720" y="2348880"/>
              <a:ext cx="1460656" cy="646331"/>
            </a:xfrm>
            <a:prstGeom prst="rect">
              <a:avLst/>
            </a:prstGeom>
            <a:noFill/>
          </p:spPr>
          <p:txBody>
            <a:bodyPr wrap="none" rtlCol="0">
              <a:spAutoFit/>
            </a:bodyPr>
            <a:lstStyle/>
            <a:p>
              <a:pPr algn="ctr"/>
              <a:r>
                <a:rPr lang="en-US" altLang="zh-TW" b="1" dirty="0">
                  <a:solidFill>
                    <a:schemeClr val="accent2">
                      <a:lumMod val="75000"/>
                    </a:schemeClr>
                  </a:solidFill>
                  <a:latin typeface="微軟正黑體" pitchFamily="34" charset="-120"/>
                  <a:ea typeface="微軟正黑體" pitchFamily="34" charset="-120"/>
                </a:rPr>
                <a:t>C1.</a:t>
              </a:r>
              <a:r>
                <a:rPr lang="zh-TW" altLang="en-US" b="1" dirty="0">
                  <a:solidFill>
                    <a:schemeClr val="accent2">
                      <a:lumMod val="75000"/>
                    </a:schemeClr>
                  </a:solidFill>
                  <a:latin typeface="微軟正黑體" pitchFamily="34" charset="-120"/>
                  <a:ea typeface="微軟正黑體" pitchFamily="34" charset="-120"/>
                </a:rPr>
                <a:t>登入既有</a:t>
              </a:r>
              <a:endParaRPr lang="en-US" altLang="zh-TW" b="1" dirty="0">
                <a:solidFill>
                  <a:schemeClr val="accent2">
                    <a:lumMod val="75000"/>
                  </a:schemeClr>
                </a:solidFill>
                <a:latin typeface="微軟正黑體" pitchFamily="34" charset="-120"/>
                <a:ea typeface="微軟正黑體" pitchFamily="34" charset="-120"/>
              </a:endParaRPr>
            </a:p>
            <a:p>
              <a:pPr algn="ctr"/>
              <a:r>
                <a:rPr lang="zh-TW" altLang="en-US" b="1" dirty="0">
                  <a:solidFill>
                    <a:schemeClr val="accent2">
                      <a:lumMod val="75000"/>
                    </a:schemeClr>
                  </a:solidFill>
                  <a:latin typeface="微軟正黑體" pitchFamily="34" charset="-120"/>
                  <a:ea typeface="微軟正黑體" pitchFamily="34" charset="-120"/>
                </a:rPr>
                <a:t>平臺系統</a:t>
              </a:r>
            </a:p>
          </p:txBody>
        </p:sp>
        <p:cxnSp>
          <p:nvCxnSpPr>
            <p:cNvPr id="37" name="直線單箭頭接點 36"/>
            <p:cNvCxnSpPr>
              <a:stCxn id="73730" idx="3"/>
              <a:endCxn id="9" idx="1"/>
            </p:cNvCxnSpPr>
            <p:nvPr/>
          </p:nvCxnSpPr>
          <p:spPr>
            <a:xfrm>
              <a:off x="1815952" y="4355232"/>
              <a:ext cx="1747936" cy="9872"/>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38" name="文字方塊 37"/>
            <p:cNvSpPr txBox="1"/>
            <p:nvPr/>
          </p:nvSpPr>
          <p:spPr>
            <a:xfrm>
              <a:off x="1994228" y="3501008"/>
              <a:ext cx="1569660" cy="923330"/>
            </a:xfrm>
            <a:prstGeom prst="rect">
              <a:avLst/>
            </a:prstGeom>
            <a:noFill/>
          </p:spPr>
          <p:txBody>
            <a:bodyPr wrap="none" rtlCol="0">
              <a:spAutoFit/>
            </a:bodyPr>
            <a:lstStyle/>
            <a:p>
              <a:pPr algn="ctr"/>
              <a:r>
                <a:rPr lang="zh-TW" altLang="en-US" b="1" i="1" dirty="0">
                  <a:solidFill>
                    <a:srgbClr val="C00000"/>
                  </a:solidFill>
                  <a:latin typeface="微軟正黑體" pitchFamily="34" charset="-120"/>
                  <a:ea typeface="微軟正黑體" pitchFamily="34" charset="-120"/>
                </a:rPr>
                <a:t>依機構角色</a:t>
              </a:r>
              <a:endParaRPr lang="en-US" altLang="zh-TW" b="1" i="1" dirty="0">
                <a:solidFill>
                  <a:srgbClr val="C00000"/>
                </a:solidFill>
                <a:latin typeface="微軟正黑體" pitchFamily="34" charset="-120"/>
                <a:ea typeface="微軟正黑體" pitchFamily="34" charset="-120"/>
              </a:endParaRPr>
            </a:p>
            <a:p>
              <a:pPr algn="ctr"/>
              <a:r>
                <a:rPr lang="zh-TW" altLang="en-US" b="1" i="1" dirty="0">
                  <a:solidFill>
                    <a:srgbClr val="C00000"/>
                  </a:solidFill>
                  <a:latin typeface="微軟正黑體" pitchFamily="34" charset="-120"/>
                  <a:ea typeface="微軟正黑體" pitchFamily="34" charset="-120"/>
                </a:rPr>
                <a:t>取得授權範圍</a:t>
              </a:r>
              <a:endParaRPr lang="en-US" altLang="zh-TW" b="1" i="1" dirty="0">
                <a:solidFill>
                  <a:srgbClr val="C00000"/>
                </a:solidFill>
                <a:latin typeface="微軟正黑體" pitchFamily="34" charset="-120"/>
                <a:ea typeface="微軟正黑體" pitchFamily="34" charset="-120"/>
              </a:endParaRPr>
            </a:p>
            <a:p>
              <a:pPr algn="ctr"/>
              <a:r>
                <a:rPr lang="en-US" altLang="zh-TW" b="1" i="1" dirty="0">
                  <a:solidFill>
                    <a:srgbClr val="C00000"/>
                  </a:solidFill>
                  <a:latin typeface="微軟正黑體" pitchFamily="34" charset="-120"/>
                  <a:ea typeface="微軟正黑體" pitchFamily="34" charset="-120"/>
                </a:rPr>
                <a:t>(API)</a:t>
              </a:r>
              <a:endParaRPr lang="zh-TW" altLang="en-US" b="1" i="1" dirty="0">
                <a:solidFill>
                  <a:srgbClr val="C00000"/>
                </a:solidFill>
                <a:latin typeface="微軟正黑體" pitchFamily="34" charset="-120"/>
                <a:ea typeface="微軟正黑體" pitchFamily="34" charset="-120"/>
              </a:endParaRPr>
            </a:p>
          </p:txBody>
        </p:sp>
        <p:cxnSp>
          <p:nvCxnSpPr>
            <p:cNvPr id="39" name="直線單箭頭接點 38"/>
            <p:cNvCxnSpPr>
              <a:endCxn id="10" idx="1"/>
            </p:cNvCxnSpPr>
            <p:nvPr/>
          </p:nvCxnSpPr>
          <p:spPr>
            <a:xfrm>
              <a:off x="1835696" y="4509120"/>
              <a:ext cx="1728192" cy="360040"/>
            </a:xfrm>
            <a:prstGeom prst="straightConnector1">
              <a:avLst/>
            </a:prstGeom>
            <a:ln>
              <a:solidFill>
                <a:schemeClr val="accent2">
                  <a:lumMod val="60000"/>
                  <a:lumOff val="40000"/>
                </a:schemeClr>
              </a:solidFill>
              <a:headEnd type="arrow"/>
              <a:tailEnd type="arrow"/>
            </a:ln>
          </p:spPr>
          <p:style>
            <a:lnRef idx="3">
              <a:schemeClr val="accent2"/>
            </a:lnRef>
            <a:fillRef idx="0">
              <a:schemeClr val="accent2"/>
            </a:fillRef>
            <a:effectRef idx="2">
              <a:schemeClr val="accent2"/>
            </a:effectRef>
            <a:fontRef idx="minor">
              <a:schemeClr val="tx1"/>
            </a:fontRef>
          </p:style>
        </p:cxnSp>
        <p:sp>
          <p:nvSpPr>
            <p:cNvPr id="44" name="文字方塊 43"/>
            <p:cNvSpPr txBox="1"/>
            <p:nvPr/>
          </p:nvSpPr>
          <p:spPr>
            <a:xfrm>
              <a:off x="1115615" y="4941168"/>
              <a:ext cx="2414444" cy="646331"/>
            </a:xfrm>
            <a:prstGeom prst="rect">
              <a:avLst/>
            </a:prstGeom>
            <a:noFill/>
          </p:spPr>
          <p:txBody>
            <a:bodyPr wrap="none" rtlCol="0">
              <a:spAutoFit/>
            </a:bodyPr>
            <a:lstStyle/>
            <a:p>
              <a:pPr algn="ctr"/>
              <a:r>
                <a:rPr lang="en-US" altLang="zh-TW" b="1" dirty="0">
                  <a:solidFill>
                    <a:schemeClr val="accent2">
                      <a:lumMod val="75000"/>
                    </a:schemeClr>
                  </a:solidFill>
                  <a:latin typeface="微軟正黑體" pitchFamily="34" charset="-120"/>
                  <a:ea typeface="微軟正黑體" pitchFamily="34" charset="-120"/>
                </a:rPr>
                <a:t>C2. </a:t>
              </a:r>
              <a:r>
                <a:rPr lang="zh-TW" altLang="en-US" b="1" dirty="0">
                  <a:solidFill>
                    <a:schemeClr val="accent2">
                      <a:lumMod val="75000"/>
                    </a:schemeClr>
                  </a:solidFill>
                  <a:latin typeface="微軟正黑體" pitchFamily="34" charset="-120"/>
                  <a:ea typeface="微軟正黑體" pitchFamily="34" charset="-120"/>
                </a:rPr>
                <a:t>查閱該機構</a:t>
              </a:r>
              <a:r>
                <a:rPr lang="en-US" altLang="zh-TW" b="1" dirty="0">
                  <a:solidFill>
                    <a:schemeClr val="accent2">
                      <a:lumMod val="75000"/>
                    </a:schemeClr>
                  </a:solidFill>
                  <a:latin typeface="微軟正黑體" pitchFamily="34" charset="-120"/>
                  <a:ea typeface="微軟正黑體" pitchFamily="34" charset="-120"/>
                </a:rPr>
                <a:t>&amp;</a:t>
              </a:r>
              <a:r>
                <a:rPr lang="zh-TW" altLang="en-US" b="1" dirty="0">
                  <a:solidFill>
                    <a:schemeClr val="accent2">
                      <a:lumMod val="75000"/>
                    </a:schemeClr>
                  </a:solidFill>
                  <a:latin typeface="微軟正黑體" pitchFamily="34" charset="-120"/>
                  <a:ea typeface="微軟正黑體" pitchFamily="34" charset="-120"/>
                </a:rPr>
                <a:t>角色</a:t>
              </a:r>
              <a:endParaRPr lang="en-US" altLang="zh-TW" b="1" dirty="0">
                <a:solidFill>
                  <a:schemeClr val="accent2">
                    <a:lumMod val="75000"/>
                  </a:schemeClr>
                </a:solidFill>
                <a:latin typeface="微軟正黑體" pitchFamily="34" charset="-120"/>
                <a:ea typeface="微軟正黑體" pitchFamily="34" charset="-120"/>
              </a:endParaRPr>
            </a:p>
            <a:p>
              <a:pPr algn="ctr"/>
              <a:r>
                <a:rPr lang="zh-TW" altLang="en-US" b="1" dirty="0">
                  <a:solidFill>
                    <a:schemeClr val="accent2">
                      <a:lumMod val="75000"/>
                    </a:schemeClr>
                  </a:solidFill>
                  <a:latin typeface="微軟正黑體" pitchFamily="34" charset="-120"/>
                  <a:ea typeface="微軟正黑體" pitchFamily="34" charset="-120"/>
                </a:rPr>
                <a:t>已被民眾授權的資料</a:t>
              </a:r>
              <a:endParaRPr lang="en-US" altLang="zh-TW" b="1" dirty="0">
                <a:solidFill>
                  <a:schemeClr val="accent2">
                    <a:lumMod val="75000"/>
                  </a:schemeClr>
                </a:solidFill>
                <a:latin typeface="微軟正黑體" pitchFamily="34" charset="-120"/>
                <a:ea typeface="微軟正黑體" pitchFamily="34" charset="-120"/>
              </a:endParaRPr>
            </a:p>
          </p:txBody>
        </p:sp>
        <p:pic>
          <p:nvPicPr>
            <p:cNvPr id="73730" name="Picture 2" descr="「application icon」的圖片搜尋結果"/>
            <p:cNvPicPr>
              <a:picLocks noChangeAspect="1" noChangeArrowheads="1"/>
            </p:cNvPicPr>
            <p:nvPr/>
          </p:nvPicPr>
          <p:blipFill>
            <a:blip r:embed="rId3" cstate="print"/>
            <a:srcRect/>
            <a:stretch>
              <a:fillRect/>
            </a:stretch>
          </p:blipFill>
          <p:spPr bwMode="auto">
            <a:xfrm>
              <a:off x="395536" y="3645024"/>
              <a:ext cx="1420416" cy="1420416"/>
            </a:xfrm>
            <a:prstGeom prst="rect">
              <a:avLst/>
            </a:prstGeom>
            <a:noFill/>
          </p:spPr>
        </p:pic>
        <p:sp>
          <p:nvSpPr>
            <p:cNvPr id="50" name="文字方塊 49"/>
            <p:cNvSpPr txBox="1"/>
            <p:nvPr/>
          </p:nvSpPr>
          <p:spPr>
            <a:xfrm>
              <a:off x="262575" y="2276872"/>
              <a:ext cx="1633782" cy="1200329"/>
            </a:xfrm>
            <a:prstGeom prst="rect">
              <a:avLst/>
            </a:prstGeom>
            <a:noFill/>
          </p:spPr>
          <p:txBody>
            <a:bodyPr wrap="none" rtlCol="0">
              <a:spAutoFit/>
            </a:bodyPr>
            <a:lstStyle/>
            <a:p>
              <a:pPr algn="ctr"/>
              <a:r>
                <a:rPr lang="zh-TW" altLang="en-US" b="1" dirty="0">
                  <a:solidFill>
                    <a:srgbClr val="C00000"/>
                  </a:solidFill>
                  <a:latin typeface="微軟正黑體" pitchFamily="34" charset="-120"/>
                  <a:ea typeface="微軟正黑體" pitchFamily="34" charset="-120"/>
                </a:rPr>
                <a:t>既有應用系統</a:t>
              </a:r>
              <a:r>
                <a:rPr lang="en-US" altLang="zh-TW" b="1" dirty="0">
                  <a:solidFill>
                    <a:srgbClr val="C00000"/>
                  </a:solidFill>
                  <a:latin typeface="微軟正黑體" pitchFamily="34" charset="-120"/>
                  <a:ea typeface="微軟正黑體" pitchFamily="34" charset="-120"/>
                </a:rPr>
                <a:t>:</a:t>
              </a:r>
              <a:endParaRPr lang="zh-TW" altLang="en-US" b="1" dirty="0">
                <a:solidFill>
                  <a:srgbClr val="C00000"/>
                </a:solidFill>
                <a:latin typeface="微軟正黑體" pitchFamily="34" charset="-120"/>
                <a:ea typeface="微軟正黑體" pitchFamily="34" charset="-120"/>
              </a:endParaRPr>
            </a:p>
            <a:p>
              <a:pPr algn="ctr"/>
              <a:r>
                <a:rPr lang="zh-TW" altLang="en-US" b="1" dirty="0">
                  <a:solidFill>
                    <a:srgbClr val="C00000"/>
                  </a:solidFill>
                  <a:latin typeface="微軟正黑體" pitchFamily="34" charset="-120"/>
                  <a:ea typeface="微軟正黑體" pitchFamily="34" charset="-120"/>
                </a:rPr>
                <a:t>計畫個管平臺</a:t>
              </a:r>
            </a:p>
            <a:p>
              <a:pPr algn="ctr"/>
              <a:r>
                <a:rPr lang="en-US" altLang="zh-TW" b="1" dirty="0">
                  <a:solidFill>
                    <a:srgbClr val="C00000"/>
                  </a:solidFill>
                  <a:latin typeface="微軟正黑體" pitchFamily="34" charset="-120"/>
                  <a:ea typeface="微軟正黑體" pitchFamily="34" charset="-120"/>
                </a:rPr>
                <a:t>HIS</a:t>
              </a:r>
              <a:r>
                <a:rPr lang="zh-TW" altLang="en-US" b="1" dirty="0">
                  <a:solidFill>
                    <a:srgbClr val="C00000"/>
                  </a:solidFill>
                  <a:latin typeface="微軟正黑體" pitchFamily="34" charset="-120"/>
                  <a:ea typeface="微軟正黑體" pitchFamily="34" charset="-120"/>
                </a:rPr>
                <a:t>、遠距</a:t>
              </a:r>
            </a:p>
            <a:p>
              <a:pPr algn="ctr"/>
              <a:r>
                <a:rPr lang="zh-TW" altLang="en-US" b="1" dirty="0">
                  <a:solidFill>
                    <a:srgbClr val="C00000"/>
                  </a:solidFill>
                  <a:latin typeface="微軟正黑體" pitchFamily="34" charset="-120"/>
                  <a:ea typeface="微軟正黑體" pitchFamily="34" charset="-120"/>
                </a:rPr>
                <a:t>早療、長照</a:t>
              </a:r>
            </a:p>
          </p:txBody>
        </p:sp>
      </p:grpSp>
      <p:sp>
        <p:nvSpPr>
          <p:cNvPr id="31" name="標題 30"/>
          <p:cNvSpPr>
            <a:spLocks noGrp="1"/>
          </p:cNvSpPr>
          <p:nvPr>
            <p:ph type="title"/>
          </p:nvPr>
        </p:nvSpPr>
        <p:spPr>
          <a:xfrm>
            <a:off x="457200" y="-27384"/>
            <a:ext cx="8229600" cy="1143000"/>
          </a:xfrm>
        </p:spPr>
        <p:txBody>
          <a:bodyPr>
            <a:normAutofit/>
          </a:bodyPr>
          <a:lstStyle/>
          <a:p>
            <a:r>
              <a:rPr lang="zh-TW" altLang="en-US" sz="3000" b="1" dirty="0">
                <a:latin typeface="微軟正黑體" pitchFamily="34" charset="-120"/>
                <a:ea typeface="微軟正黑體" pitchFamily="34" charset="-120"/>
              </a:rPr>
              <a:t>花蓮慈濟健康福祉計畫資料互通隱私授權情境</a:t>
            </a:r>
          </a:p>
        </p:txBody>
      </p:sp>
      <p:pic>
        <p:nvPicPr>
          <p:cNvPr id="6146" name="Picture 2" descr="「健康存摺」的圖片搜尋結果"/>
          <p:cNvPicPr>
            <a:picLocks noChangeAspect="1" noChangeArrowheads="1"/>
          </p:cNvPicPr>
          <p:nvPr/>
        </p:nvPicPr>
        <p:blipFill>
          <a:blip r:embed="rId4" cstate="print"/>
          <a:srcRect/>
          <a:stretch>
            <a:fillRect/>
          </a:stretch>
        </p:blipFill>
        <p:spPr bwMode="auto">
          <a:xfrm>
            <a:off x="5652120" y="5964882"/>
            <a:ext cx="1941215" cy="776486"/>
          </a:xfrm>
          <a:prstGeom prst="rect">
            <a:avLst/>
          </a:prstGeom>
          <a:noFill/>
        </p:spPr>
      </p:pic>
      <p:pic>
        <p:nvPicPr>
          <p:cNvPr id="6147" name="Picture 3"/>
          <p:cNvPicPr>
            <a:picLocks noChangeAspect="1" noChangeArrowheads="1"/>
          </p:cNvPicPr>
          <p:nvPr/>
        </p:nvPicPr>
        <p:blipFill>
          <a:blip r:embed="rId5" cstate="print"/>
          <a:srcRect/>
          <a:stretch>
            <a:fillRect/>
          </a:stretch>
        </p:blipFill>
        <p:spPr bwMode="auto">
          <a:xfrm>
            <a:off x="1666131" y="6036890"/>
            <a:ext cx="2617837" cy="656822"/>
          </a:xfrm>
          <a:prstGeom prst="rect">
            <a:avLst/>
          </a:prstGeom>
          <a:noFill/>
          <a:ln w="9525">
            <a:noFill/>
            <a:miter lim="800000"/>
            <a:headEnd/>
            <a:tailEnd/>
          </a:ln>
        </p:spPr>
      </p:pic>
      <p:sp>
        <p:nvSpPr>
          <p:cNvPr id="35" name="文字方塊 34"/>
          <p:cNvSpPr txBox="1"/>
          <p:nvPr/>
        </p:nvSpPr>
        <p:spPr>
          <a:xfrm>
            <a:off x="4328100" y="6036890"/>
            <a:ext cx="1107996" cy="646331"/>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pPr algn="ctr"/>
            <a:r>
              <a:rPr lang="zh-TW" altLang="en-US" b="1" dirty="0">
                <a:solidFill>
                  <a:srgbClr val="7030A0"/>
                </a:solidFill>
                <a:latin typeface="微軟正黑體" pitchFamily="34" charset="-120"/>
                <a:ea typeface="微軟正黑體" pitchFamily="34" charset="-120"/>
              </a:rPr>
              <a:t>花東地區</a:t>
            </a:r>
            <a:endParaRPr lang="en-US" altLang="zh-TW" b="1" dirty="0">
              <a:solidFill>
                <a:srgbClr val="7030A0"/>
              </a:solidFill>
              <a:latin typeface="微軟正黑體" pitchFamily="34" charset="-120"/>
              <a:ea typeface="微軟正黑體" pitchFamily="34" charset="-120"/>
            </a:endParaRPr>
          </a:p>
          <a:p>
            <a:pPr algn="ctr"/>
            <a:r>
              <a:rPr lang="zh-TW" altLang="en-US" b="1" dirty="0">
                <a:solidFill>
                  <a:srgbClr val="7030A0"/>
                </a:solidFill>
                <a:latin typeface="微軟正黑體" pitchFamily="34" charset="-120"/>
                <a:ea typeface="微軟正黑體" pitchFamily="34" charset="-120"/>
              </a:rPr>
              <a:t>衛生所</a:t>
            </a:r>
          </a:p>
        </p:txBody>
      </p:sp>
      <p:cxnSp>
        <p:nvCxnSpPr>
          <p:cNvPr id="40" name="肘形接點 39"/>
          <p:cNvCxnSpPr>
            <a:stCxn id="6147" idx="0"/>
            <a:endCxn id="10" idx="2"/>
          </p:cNvCxnSpPr>
          <p:nvPr/>
        </p:nvCxnSpPr>
        <p:spPr>
          <a:xfrm rot="5400000" flipH="1" flipV="1">
            <a:off x="3441688" y="4618546"/>
            <a:ext cx="951706" cy="1884982"/>
          </a:xfrm>
          <a:prstGeom prst="bentConnector3">
            <a:avLst>
              <a:gd name="adj1" fmla="val 38283"/>
            </a:avLst>
          </a:prstGeom>
          <a:ln>
            <a:tailEnd type="arrow"/>
          </a:ln>
        </p:spPr>
        <p:style>
          <a:lnRef idx="3">
            <a:schemeClr val="accent4"/>
          </a:lnRef>
          <a:fillRef idx="0">
            <a:schemeClr val="accent4"/>
          </a:fillRef>
          <a:effectRef idx="2">
            <a:schemeClr val="accent4"/>
          </a:effectRef>
          <a:fontRef idx="minor">
            <a:schemeClr val="tx1"/>
          </a:fontRef>
        </p:style>
      </p:cxnSp>
      <p:cxnSp>
        <p:nvCxnSpPr>
          <p:cNvPr id="51" name="肘形接點 50"/>
          <p:cNvCxnSpPr>
            <a:stCxn id="6146" idx="0"/>
            <a:endCxn id="10" idx="2"/>
          </p:cNvCxnSpPr>
          <p:nvPr/>
        </p:nvCxnSpPr>
        <p:spPr>
          <a:xfrm rot="16200000" flipV="1">
            <a:off x="5301531" y="4643685"/>
            <a:ext cx="879698" cy="1762696"/>
          </a:xfrm>
          <a:prstGeom prst="bentConnector3">
            <a:avLst>
              <a:gd name="adj1" fmla="val 3352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61" name="直線單箭頭接點 60"/>
          <p:cNvCxnSpPr>
            <a:stCxn id="35" idx="0"/>
            <a:endCxn id="10" idx="2"/>
          </p:cNvCxnSpPr>
          <p:nvPr/>
        </p:nvCxnSpPr>
        <p:spPr>
          <a:xfrm flipH="1" flipV="1">
            <a:off x="4860032" y="5085184"/>
            <a:ext cx="22066" cy="95170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pic>
        <p:nvPicPr>
          <p:cNvPr id="6149" name="Picture 5"/>
          <p:cNvPicPr>
            <a:picLocks noChangeAspect="1" noChangeArrowheads="1"/>
          </p:cNvPicPr>
          <p:nvPr/>
        </p:nvPicPr>
        <p:blipFill>
          <a:blip r:embed="rId6" cstate="print"/>
          <a:srcRect/>
          <a:stretch>
            <a:fillRect/>
          </a:stretch>
        </p:blipFill>
        <p:spPr bwMode="auto">
          <a:xfrm>
            <a:off x="5796136" y="1459160"/>
            <a:ext cx="3168352" cy="1753816"/>
          </a:xfrm>
          <a:prstGeom prst="rect">
            <a:avLst/>
          </a:prstGeom>
          <a:noFill/>
          <a:ln w="9525">
            <a:noFill/>
            <a:miter lim="800000"/>
            <a:headEnd/>
            <a:tailEnd/>
          </a:ln>
        </p:spPr>
      </p:pic>
      <p:sp>
        <p:nvSpPr>
          <p:cNvPr id="64" name="文字方塊 63"/>
          <p:cNvSpPr txBox="1"/>
          <p:nvPr/>
        </p:nvSpPr>
        <p:spPr>
          <a:xfrm>
            <a:off x="5868144" y="980728"/>
            <a:ext cx="3026791" cy="369332"/>
          </a:xfrm>
          <a:prstGeom prst="rect">
            <a:avLst/>
          </a:prstGeom>
          <a:noFill/>
        </p:spPr>
        <p:txBody>
          <a:bodyPr wrap="none" rtlCol="0">
            <a:spAutoFit/>
          </a:bodyPr>
          <a:lstStyle/>
          <a:p>
            <a:pPr algn="ctr"/>
            <a:r>
              <a:rPr lang="zh-TW" altLang="en-US" b="1" dirty="0">
                <a:latin typeface="微軟正黑體" pitchFamily="34" charset="-120"/>
                <a:ea typeface="微軟正黑體" pitchFamily="34" charset="-120"/>
              </a:rPr>
              <a:t>授權機構角色範圍</a:t>
            </a:r>
            <a:r>
              <a:rPr lang="en-US" altLang="zh-TW" b="1" dirty="0">
                <a:latin typeface="微軟正黑體" pitchFamily="34" charset="-120"/>
                <a:ea typeface="微軟正黑體" pitchFamily="34" charset="-120"/>
              </a:rPr>
              <a:t> </a:t>
            </a:r>
            <a:r>
              <a:rPr lang="zh-TW" altLang="en-US" b="1" dirty="0">
                <a:latin typeface="微軟正黑體" pitchFamily="34" charset="-120"/>
                <a:ea typeface="微軟正黑體" pitchFamily="34" charset="-120"/>
              </a:rPr>
              <a:t>手寫簽名</a:t>
            </a:r>
          </a:p>
        </p:txBody>
      </p:sp>
    </p:spTree>
    <p:extLst>
      <p:ext uri="{BB962C8B-B14F-4D97-AF65-F5344CB8AC3E}">
        <p14:creationId xmlns:p14="http://schemas.microsoft.com/office/powerpoint/2010/main" val="373315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D8590D-B930-4C30-AA96-DB4CF6827B1B}"/>
              </a:ext>
            </a:extLst>
          </p:cNvPr>
          <p:cNvSpPr>
            <a:spLocks noGrp="1"/>
          </p:cNvSpPr>
          <p:nvPr>
            <p:ph type="title"/>
          </p:nvPr>
        </p:nvSpPr>
        <p:spPr/>
        <p:txBody>
          <a:bodyPr>
            <a:normAutofit fontScale="90000"/>
          </a:bodyPr>
          <a:lstStyle/>
          <a:p>
            <a:r>
              <a:rPr lang="zh-TW" altLang="en-US" dirty="0">
                <a:latin typeface="+mj-ea"/>
                <a:ea typeface="+mj-ea"/>
              </a:rPr>
              <a:t>互通平台第三方應用系統整合方案</a:t>
            </a:r>
          </a:p>
        </p:txBody>
      </p:sp>
      <p:sp>
        <p:nvSpPr>
          <p:cNvPr id="4" name="矩形: 圓角 3">
            <a:extLst>
              <a:ext uri="{FF2B5EF4-FFF2-40B4-BE49-F238E27FC236}">
                <a16:creationId xmlns:a16="http://schemas.microsoft.com/office/drawing/2014/main" id="{19C1F665-6B74-4CCF-9F6B-070AFFA8580D}"/>
              </a:ext>
            </a:extLst>
          </p:cNvPr>
          <p:cNvSpPr/>
          <p:nvPr/>
        </p:nvSpPr>
        <p:spPr>
          <a:xfrm>
            <a:off x="670729" y="1844824"/>
            <a:ext cx="1826141"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向 </a:t>
            </a:r>
            <a:r>
              <a:rPr lang="en-US" altLang="zh-TW" b="1" dirty="0">
                <a:latin typeface="+mj-ea"/>
                <a:ea typeface="+mj-ea"/>
              </a:rPr>
              <a:t>OAuth</a:t>
            </a:r>
          </a:p>
          <a:p>
            <a:pPr algn="ctr"/>
            <a:r>
              <a:rPr lang="zh-TW" altLang="en-US" b="1" dirty="0">
                <a:latin typeface="+mj-ea"/>
                <a:ea typeface="+mj-ea"/>
              </a:rPr>
              <a:t>註冊</a:t>
            </a:r>
            <a:r>
              <a:rPr lang="en-US" altLang="zh-TW" b="1" dirty="0">
                <a:latin typeface="+mj-ea"/>
                <a:ea typeface="+mj-ea"/>
              </a:rPr>
              <a:t>Client ID</a:t>
            </a:r>
            <a:endParaRPr lang="zh-TW" altLang="en-US" b="1" dirty="0">
              <a:latin typeface="+mj-ea"/>
              <a:ea typeface="+mj-ea"/>
            </a:endParaRPr>
          </a:p>
        </p:txBody>
      </p:sp>
      <p:sp>
        <p:nvSpPr>
          <p:cNvPr id="5" name="矩形: 圓角 4">
            <a:extLst>
              <a:ext uri="{FF2B5EF4-FFF2-40B4-BE49-F238E27FC236}">
                <a16:creationId xmlns:a16="http://schemas.microsoft.com/office/drawing/2014/main" id="{44BCC34D-D651-4B02-BE75-1566CD0E25EF}"/>
              </a:ext>
            </a:extLst>
          </p:cNvPr>
          <p:cNvSpPr/>
          <p:nvPr/>
        </p:nvSpPr>
        <p:spPr>
          <a:xfrm>
            <a:off x="2801670" y="1844824"/>
            <a:ext cx="1666528"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向 </a:t>
            </a:r>
            <a:r>
              <a:rPr lang="en-US" altLang="zh-TW" b="1" dirty="0">
                <a:latin typeface="+mj-ea"/>
                <a:ea typeface="+mj-ea"/>
              </a:rPr>
              <a:t>OAuth</a:t>
            </a:r>
          </a:p>
          <a:p>
            <a:pPr algn="ctr"/>
            <a:r>
              <a:rPr lang="zh-TW" altLang="en-US" b="1" dirty="0">
                <a:latin typeface="+mj-ea"/>
                <a:ea typeface="+mj-ea"/>
              </a:rPr>
              <a:t>取得 </a:t>
            </a:r>
            <a:r>
              <a:rPr lang="en-US" altLang="zh-TW" b="1" dirty="0">
                <a:latin typeface="+mj-ea"/>
                <a:ea typeface="+mj-ea"/>
              </a:rPr>
              <a:t>Access</a:t>
            </a:r>
            <a:br>
              <a:rPr lang="en-US" altLang="zh-TW" b="1" dirty="0">
                <a:latin typeface="+mj-ea"/>
                <a:ea typeface="+mj-ea"/>
              </a:rPr>
            </a:br>
            <a:r>
              <a:rPr lang="en-US" altLang="zh-TW" b="1" dirty="0">
                <a:latin typeface="+mj-ea"/>
                <a:ea typeface="+mj-ea"/>
              </a:rPr>
              <a:t>Token</a:t>
            </a:r>
            <a:endParaRPr lang="zh-TW" altLang="en-US" b="1" dirty="0">
              <a:latin typeface="+mj-ea"/>
              <a:ea typeface="+mj-ea"/>
            </a:endParaRPr>
          </a:p>
        </p:txBody>
      </p:sp>
      <p:sp>
        <p:nvSpPr>
          <p:cNvPr id="6" name="矩形: 圓角 5">
            <a:extLst>
              <a:ext uri="{FF2B5EF4-FFF2-40B4-BE49-F238E27FC236}">
                <a16:creationId xmlns:a16="http://schemas.microsoft.com/office/drawing/2014/main" id="{F44556A3-734B-473A-9AFC-616D86DF9A9B}"/>
              </a:ext>
            </a:extLst>
          </p:cNvPr>
          <p:cNvSpPr/>
          <p:nvPr/>
        </p:nvSpPr>
        <p:spPr>
          <a:xfrm>
            <a:off x="4772998" y="1844824"/>
            <a:ext cx="1887234"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向 </a:t>
            </a:r>
            <a:r>
              <a:rPr lang="en-US" altLang="zh-TW" b="1" dirty="0">
                <a:latin typeface="+mj-ea"/>
                <a:ea typeface="+mj-ea"/>
              </a:rPr>
              <a:t>FHIR</a:t>
            </a:r>
          </a:p>
          <a:p>
            <a:pPr algn="ctr"/>
            <a:r>
              <a:rPr lang="zh-TW" altLang="en-US" b="1" dirty="0">
                <a:latin typeface="+mj-ea"/>
                <a:ea typeface="+mj-ea"/>
              </a:rPr>
              <a:t>維護帳號權限</a:t>
            </a:r>
            <a:endParaRPr lang="en-US" altLang="zh-TW" b="1" dirty="0">
              <a:latin typeface="+mj-ea"/>
              <a:ea typeface="+mj-ea"/>
            </a:endParaRPr>
          </a:p>
          <a:p>
            <a:pPr algn="ctr"/>
            <a:r>
              <a:rPr lang="en-US" altLang="zh-TW" sz="1400" b="1" dirty="0">
                <a:latin typeface="+mj-ea"/>
                <a:ea typeface="+mj-ea"/>
              </a:rPr>
              <a:t>Practitioner</a:t>
            </a:r>
          </a:p>
          <a:p>
            <a:pPr algn="ctr"/>
            <a:r>
              <a:rPr lang="en-US" altLang="zh-TW" sz="1400" b="1" dirty="0" err="1">
                <a:latin typeface="+mj-ea"/>
                <a:ea typeface="+mj-ea"/>
              </a:rPr>
              <a:t>PractitionerRole</a:t>
            </a:r>
            <a:endParaRPr lang="zh-TW" altLang="en-US" sz="1400" b="1" dirty="0">
              <a:latin typeface="+mj-ea"/>
              <a:ea typeface="+mj-ea"/>
            </a:endParaRPr>
          </a:p>
        </p:txBody>
      </p:sp>
      <p:cxnSp>
        <p:nvCxnSpPr>
          <p:cNvPr id="8" name="直線單箭頭接點 7">
            <a:extLst>
              <a:ext uri="{FF2B5EF4-FFF2-40B4-BE49-F238E27FC236}">
                <a16:creationId xmlns:a16="http://schemas.microsoft.com/office/drawing/2014/main" id="{81BA9B33-DBD2-437A-90AB-D78D1CAC36C5}"/>
              </a:ext>
            </a:extLst>
          </p:cNvPr>
          <p:cNvCxnSpPr>
            <a:cxnSpLocks/>
            <a:stCxn id="4" idx="3"/>
            <a:endCxn id="5" idx="1"/>
          </p:cNvCxnSpPr>
          <p:nvPr/>
        </p:nvCxnSpPr>
        <p:spPr>
          <a:xfrm>
            <a:off x="2496870" y="2312876"/>
            <a:ext cx="3048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 name="直線單箭頭接點 8">
            <a:extLst>
              <a:ext uri="{FF2B5EF4-FFF2-40B4-BE49-F238E27FC236}">
                <a16:creationId xmlns:a16="http://schemas.microsoft.com/office/drawing/2014/main" id="{5A897C0B-BAF2-4CB5-AAA8-09EAF2F202B4}"/>
              </a:ext>
            </a:extLst>
          </p:cNvPr>
          <p:cNvCxnSpPr>
            <a:cxnSpLocks/>
            <a:stCxn id="5" idx="3"/>
            <a:endCxn id="6" idx="1"/>
          </p:cNvCxnSpPr>
          <p:nvPr/>
        </p:nvCxnSpPr>
        <p:spPr>
          <a:xfrm>
            <a:off x="4468198" y="2312876"/>
            <a:ext cx="3048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文字方塊 11">
            <a:extLst>
              <a:ext uri="{FF2B5EF4-FFF2-40B4-BE49-F238E27FC236}">
                <a16:creationId xmlns:a16="http://schemas.microsoft.com/office/drawing/2014/main" id="{71716F9F-4B70-4025-A651-8D7EC21A9286}"/>
              </a:ext>
            </a:extLst>
          </p:cNvPr>
          <p:cNvSpPr txBox="1"/>
          <p:nvPr/>
        </p:nvSpPr>
        <p:spPr>
          <a:xfrm>
            <a:off x="457200" y="1412776"/>
            <a:ext cx="1826141" cy="369332"/>
          </a:xfrm>
          <a:prstGeom prst="rect">
            <a:avLst/>
          </a:prstGeom>
          <a:noFill/>
        </p:spPr>
        <p:txBody>
          <a:bodyPr wrap="none" rtlCol="0">
            <a:spAutoFit/>
          </a:bodyPr>
          <a:lstStyle/>
          <a:p>
            <a:r>
              <a:rPr lang="en-US" altLang="zh-TW" b="1" dirty="0">
                <a:latin typeface="+mj-ea"/>
                <a:ea typeface="+mj-ea"/>
              </a:rPr>
              <a:t>1. </a:t>
            </a:r>
            <a:r>
              <a:rPr lang="zh-TW" altLang="en-US" b="1" dirty="0">
                <a:latin typeface="+mj-ea"/>
                <a:ea typeface="+mj-ea"/>
              </a:rPr>
              <a:t>註冊維護流程</a:t>
            </a:r>
          </a:p>
        </p:txBody>
      </p:sp>
      <p:sp>
        <p:nvSpPr>
          <p:cNvPr id="25" name="文字方塊 24">
            <a:extLst>
              <a:ext uri="{FF2B5EF4-FFF2-40B4-BE49-F238E27FC236}">
                <a16:creationId xmlns:a16="http://schemas.microsoft.com/office/drawing/2014/main" id="{F01B7FA6-B855-4168-B40E-002699DEA937}"/>
              </a:ext>
            </a:extLst>
          </p:cNvPr>
          <p:cNvSpPr txBox="1"/>
          <p:nvPr/>
        </p:nvSpPr>
        <p:spPr>
          <a:xfrm>
            <a:off x="457199" y="3114576"/>
            <a:ext cx="1882247" cy="369332"/>
          </a:xfrm>
          <a:prstGeom prst="rect">
            <a:avLst/>
          </a:prstGeom>
          <a:noFill/>
        </p:spPr>
        <p:txBody>
          <a:bodyPr wrap="none" rtlCol="0">
            <a:spAutoFit/>
          </a:bodyPr>
          <a:lstStyle/>
          <a:p>
            <a:r>
              <a:rPr lang="en-US" altLang="zh-TW" b="1" dirty="0">
                <a:latin typeface="+mj-ea"/>
                <a:ea typeface="+mj-ea"/>
              </a:rPr>
              <a:t>2. </a:t>
            </a:r>
            <a:r>
              <a:rPr lang="zh-TW" altLang="en-US" b="1" dirty="0">
                <a:latin typeface="+mj-ea"/>
                <a:ea typeface="+mj-ea"/>
              </a:rPr>
              <a:t>資料上傳流程</a:t>
            </a:r>
          </a:p>
        </p:txBody>
      </p:sp>
      <p:sp>
        <p:nvSpPr>
          <p:cNvPr id="26" name="矩形: 圓角 25">
            <a:extLst>
              <a:ext uri="{FF2B5EF4-FFF2-40B4-BE49-F238E27FC236}">
                <a16:creationId xmlns:a16="http://schemas.microsoft.com/office/drawing/2014/main" id="{E21CF5C2-E952-40AF-8334-E3976D6890E0}"/>
              </a:ext>
            </a:extLst>
          </p:cNvPr>
          <p:cNvSpPr/>
          <p:nvPr/>
        </p:nvSpPr>
        <p:spPr>
          <a:xfrm>
            <a:off x="713438" y="3501008"/>
            <a:ext cx="1666528"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以</a:t>
            </a:r>
            <a:r>
              <a:rPr lang="zh-TW" altLang="en-US" b="1" dirty="0">
                <a:solidFill>
                  <a:srgbClr val="FF0000"/>
                </a:solidFill>
                <a:latin typeface="+mj-ea"/>
                <a:ea typeface="+mj-ea"/>
              </a:rPr>
              <a:t>機構管理員</a:t>
            </a:r>
            <a:endParaRPr lang="en-US" altLang="zh-TW" b="1" dirty="0">
              <a:solidFill>
                <a:srgbClr val="FF0000"/>
              </a:solidFill>
              <a:latin typeface="+mj-ea"/>
              <a:ea typeface="+mj-ea"/>
            </a:endParaRPr>
          </a:p>
          <a:p>
            <a:pPr algn="ctr"/>
            <a:r>
              <a:rPr lang="zh-TW" altLang="en-US" b="1" dirty="0">
                <a:solidFill>
                  <a:srgbClr val="FF0000"/>
                </a:solidFill>
                <a:latin typeface="+mj-ea"/>
                <a:ea typeface="+mj-ea"/>
              </a:rPr>
              <a:t>腳色</a:t>
            </a:r>
            <a:r>
              <a:rPr lang="zh-TW" altLang="en-US" b="1" dirty="0">
                <a:latin typeface="+mj-ea"/>
                <a:ea typeface="+mj-ea"/>
              </a:rPr>
              <a:t>向</a:t>
            </a:r>
            <a:r>
              <a:rPr lang="en-US" altLang="zh-TW" sz="1400" b="1" dirty="0">
                <a:latin typeface="+mj-ea"/>
                <a:ea typeface="+mj-ea"/>
              </a:rPr>
              <a:t>OAuth</a:t>
            </a:r>
          </a:p>
          <a:p>
            <a:pPr algn="ctr"/>
            <a:r>
              <a:rPr lang="zh-TW" altLang="en-US" sz="1400" b="1" dirty="0">
                <a:latin typeface="+mj-ea"/>
              </a:rPr>
              <a:t>取</a:t>
            </a:r>
            <a:r>
              <a:rPr lang="en-US" altLang="zh-TW" sz="1400" b="1" dirty="0">
                <a:latin typeface="+mj-ea"/>
                <a:ea typeface="+mj-ea"/>
              </a:rPr>
              <a:t>Access Token</a:t>
            </a:r>
            <a:endParaRPr lang="zh-TW" altLang="en-US" sz="1400" b="1" dirty="0">
              <a:latin typeface="+mj-ea"/>
              <a:ea typeface="+mj-ea"/>
            </a:endParaRPr>
          </a:p>
        </p:txBody>
      </p:sp>
      <p:sp>
        <p:nvSpPr>
          <p:cNvPr id="27" name="矩形: 圓角 26">
            <a:extLst>
              <a:ext uri="{FF2B5EF4-FFF2-40B4-BE49-F238E27FC236}">
                <a16:creationId xmlns:a16="http://schemas.microsoft.com/office/drawing/2014/main" id="{DAF95C57-5135-464A-A42D-B2D923332ECE}"/>
              </a:ext>
            </a:extLst>
          </p:cNvPr>
          <p:cNvSpPr/>
          <p:nvPr/>
        </p:nvSpPr>
        <p:spPr>
          <a:xfrm>
            <a:off x="2684766" y="3501008"/>
            <a:ext cx="1887234"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向 </a:t>
            </a:r>
            <a:r>
              <a:rPr lang="en-US" altLang="zh-TW" b="1" dirty="0">
                <a:latin typeface="+mj-ea"/>
                <a:ea typeface="+mj-ea"/>
              </a:rPr>
              <a:t>FHIR</a:t>
            </a:r>
          </a:p>
          <a:p>
            <a:pPr algn="ctr"/>
            <a:r>
              <a:rPr lang="zh-TW" altLang="en-US" b="1" dirty="0">
                <a:latin typeface="+mj-ea"/>
                <a:ea typeface="+mj-ea"/>
              </a:rPr>
              <a:t>建立</a:t>
            </a:r>
            <a:r>
              <a:rPr lang="en-US" altLang="zh-TW" b="1" dirty="0">
                <a:latin typeface="+mj-ea"/>
                <a:ea typeface="+mj-ea"/>
              </a:rPr>
              <a:t>/</a:t>
            </a:r>
            <a:r>
              <a:rPr lang="zh-TW" altLang="en-US" b="1" dirty="0">
                <a:latin typeface="+mj-ea"/>
                <a:ea typeface="+mj-ea"/>
              </a:rPr>
              <a:t>更新</a:t>
            </a:r>
            <a:endParaRPr lang="en-US" altLang="zh-TW" b="1" dirty="0">
              <a:latin typeface="+mj-ea"/>
              <a:ea typeface="+mj-ea"/>
            </a:endParaRPr>
          </a:p>
          <a:p>
            <a:pPr algn="ctr"/>
            <a:r>
              <a:rPr lang="zh-TW" altLang="en-US" b="1" dirty="0">
                <a:latin typeface="+mj-ea"/>
                <a:ea typeface="+mj-ea"/>
              </a:rPr>
              <a:t>機構互通資料</a:t>
            </a:r>
            <a:endParaRPr lang="zh-TW" altLang="en-US" sz="1400" b="1" dirty="0">
              <a:latin typeface="+mj-ea"/>
              <a:ea typeface="+mj-ea"/>
            </a:endParaRPr>
          </a:p>
        </p:txBody>
      </p:sp>
      <p:cxnSp>
        <p:nvCxnSpPr>
          <p:cNvPr id="28" name="直線單箭頭接點 27">
            <a:extLst>
              <a:ext uri="{FF2B5EF4-FFF2-40B4-BE49-F238E27FC236}">
                <a16:creationId xmlns:a16="http://schemas.microsoft.com/office/drawing/2014/main" id="{E4A7A81C-4FD7-47E4-8FFB-E6509C65F13C}"/>
              </a:ext>
            </a:extLst>
          </p:cNvPr>
          <p:cNvCxnSpPr>
            <a:cxnSpLocks/>
            <a:stCxn id="26" idx="3"/>
            <a:endCxn id="27" idx="1"/>
          </p:cNvCxnSpPr>
          <p:nvPr/>
        </p:nvCxnSpPr>
        <p:spPr>
          <a:xfrm>
            <a:off x="2379966" y="3969060"/>
            <a:ext cx="3048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9" name="文字方塊 28">
            <a:extLst>
              <a:ext uri="{FF2B5EF4-FFF2-40B4-BE49-F238E27FC236}">
                <a16:creationId xmlns:a16="http://schemas.microsoft.com/office/drawing/2014/main" id="{2FE8A6FE-F97C-4859-8488-952596862304}"/>
              </a:ext>
            </a:extLst>
          </p:cNvPr>
          <p:cNvSpPr txBox="1"/>
          <p:nvPr/>
        </p:nvSpPr>
        <p:spPr>
          <a:xfrm>
            <a:off x="457199" y="4816885"/>
            <a:ext cx="1824538" cy="369332"/>
          </a:xfrm>
          <a:prstGeom prst="rect">
            <a:avLst/>
          </a:prstGeom>
          <a:noFill/>
        </p:spPr>
        <p:txBody>
          <a:bodyPr wrap="none" rtlCol="0">
            <a:spAutoFit/>
          </a:bodyPr>
          <a:lstStyle/>
          <a:p>
            <a:r>
              <a:rPr lang="en-US" altLang="zh-TW" b="1" dirty="0">
                <a:latin typeface="+mj-ea"/>
                <a:ea typeface="+mj-ea"/>
              </a:rPr>
              <a:t>3. </a:t>
            </a:r>
            <a:r>
              <a:rPr lang="zh-TW" altLang="en-US" b="1" dirty="0">
                <a:latin typeface="+mj-ea"/>
                <a:ea typeface="+mj-ea"/>
              </a:rPr>
              <a:t>資料讀取流程</a:t>
            </a:r>
          </a:p>
        </p:txBody>
      </p:sp>
      <p:sp>
        <p:nvSpPr>
          <p:cNvPr id="30" name="矩形: 圓角 29">
            <a:extLst>
              <a:ext uri="{FF2B5EF4-FFF2-40B4-BE49-F238E27FC236}">
                <a16:creationId xmlns:a16="http://schemas.microsoft.com/office/drawing/2014/main" id="{65526F79-F4A6-41B5-86BB-3A2613DB9522}"/>
              </a:ext>
            </a:extLst>
          </p:cNvPr>
          <p:cNvSpPr/>
          <p:nvPr/>
        </p:nvSpPr>
        <p:spPr>
          <a:xfrm>
            <a:off x="713438" y="5229200"/>
            <a:ext cx="1666528"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以</a:t>
            </a:r>
            <a:r>
              <a:rPr lang="zh-TW" altLang="en-US" b="1" dirty="0">
                <a:solidFill>
                  <a:srgbClr val="FF0000"/>
                </a:solidFill>
                <a:latin typeface="+mj-ea"/>
                <a:ea typeface="+mj-ea"/>
              </a:rPr>
              <a:t>使用者腳色</a:t>
            </a:r>
            <a:r>
              <a:rPr lang="zh-TW" altLang="en-US" b="1" dirty="0">
                <a:latin typeface="+mj-ea"/>
                <a:ea typeface="+mj-ea"/>
              </a:rPr>
              <a:t>向</a:t>
            </a:r>
            <a:r>
              <a:rPr lang="en-US" altLang="zh-TW" sz="1400" b="1" dirty="0">
                <a:latin typeface="+mj-ea"/>
                <a:ea typeface="+mj-ea"/>
              </a:rPr>
              <a:t>OAuth</a:t>
            </a:r>
          </a:p>
          <a:p>
            <a:pPr algn="ctr"/>
            <a:r>
              <a:rPr lang="zh-TW" altLang="en-US" sz="1400" b="1" dirty="0">
                <a:latin typeface="+mj-ea"/>
              </a:rPr>
              <a:t>取</a:t>
            </a:r>
            <a:r>
              <a:rPr lang="en-US" altLang="zh-TW" sz="1400" b="1" dirty="0">
                <a:latin typeface="+mj-ea"/>
                <a:ea typeface="+mj-ea"/>
              </a:rPr>
              <a:t>Access Token</a:t>
            </a:r>
            <a:endParaRPr lang="zh-TW" altLang="en-US" sz="1400" b="1" dirty="0">
              <a:latin typeface="+mj-ea"/>
              <a:ea typeface="+mj-ea"/>
            </a:endParaRPr>
          </a:p>
        </p:txBody>
      </p:sp>
      <p:sp>
        <p:nvSpPr>
          <p:cNvPr id="31" name="矩形: 圓角 30">
            <a:extLst>
              <a:ext uri="{FF2B5EF4-FFF2-40B4-BE49-F238E27FC236}">
                <a16:creationId xmlns:a16="http://schemas.microsoft.com/office/drawing/2014/main" id="{F53646F2-2E87-4F71-ABB2-8EF22A3858C3}"/>
              </a:ext>
            </a:extLst>
          </p:cNvPr>
          <p:cNvSpPr/>
          <p:nvPr/>
        </p:nvSpPr>
        <p:spPr>
          <a:xfrm>
            <a:off x="2684766" y="5229200"/>
            <a:ext cx="1887234" cy="93610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latin typeface="+mj-ea"/>
                <a:ea typeface="+mj-ea"/>
              </a:rPr>
              <a:t>向 </a:t>
            </a:r>
            <a:r>
              <a:rPr lang="en-US" altLang="zh-TW" b="1" dirty="0">
                <a:latin typeface="+mj-ea"/>
                <a:ea typeface="+mj-ea"/>
              </a:rPr>
              <a:t>FHIR</a:t>
            </a:r>
          </a:p>
          <a:p>
            <a:pPr algn="ctr"/>
            <a:r>
              <a:rPr lang="zh-TW" altLang="en-US" b="1" dirty="0">
                <a:latin typeface="+mj-ea"/>
                <a:ea typeface="+mj-ea"/>
              </a:rPr>
              <a:t>查詢</a:t>
            </a:r>
            <a:r>
              <a:rPr lang="en-US" altLang="zh-TW" b="1" dirty="0">
                <a:latin typeface="+mj-ea"/>
                <a:ea typeface="+mj-ea"/>
              </a:rPr>
              <a:t>/</a:t>
            </a:r>
            <a:r>
              <a:rPr lang="zh-TW" altLang="en-US" b="1" dirty="0">
                <a:latin typeface="+mj-ea"/>
                <a:ea typeface="+mj-ea"/>
              </a:rPr>
              <a:t>讀取</a:t>
            </a:r>
            <a:endParaRPr lang="en-US" altLang="zh-TW" b="1" dirty="0">
              <a:latin typeface="+mj-ea"/>
              <a:ea typeface="+mj-ea"/>
            </a:endParaRPr>
          </a:p>
          <a:p>
            <a:pPr algn="ctr"/>
            <a:r>
              <a:rPr lang="zh-TW" altLang="en-US" b="1" dirty="0">
                <a:latin typeface="+mj-ea"/>
                <a:ea typeface="+mj-ea"/>
              </a:rPr>
              <a:t>區域互通資料</a:t>
            </a:r>
            <a:endParaRPr lang="zh-TW" altLang="en-US" sz="1400" b="1" dirty="0">
              <a:latin typeface="+mj-ea"/>
              <a:ea typeface="+mj-ea"/>
            </a:endParaRPr>
          </a:p>
        </p:txBody>
      </p:sp>
      <p:cxnSp>
        <p:nvCxnSpPr>
          <p:cNvPr id="32" name="直線單箭頭接點 31">
            <a:extLst>
              <a:ext uri="{FF2B5EF4-FFF2-40B4-BE49-F238E27FC236}">
                <a16:creationId xmlns:a16="http://schemas.microsoft.com/office/drawing/2014/main" id="{B9484184-00F3-4831-9D45-CDACC89165FC}"/>
              </a:ext>
            </a:extLst>
          </p:cNvPr>
          <p:cNvCxnSpPr>
            <a:cxnSpLocks/>
            <a:stCxn id="30" idx="3"/>
            <a:endCxn id="31" idx="1"/>
          </p:cNvCxnSpPr>
          <p:nvPr/>
        </p:nvCxnSpPr>
        <p:spPr>
          <a:xfrm>
            <a:off x="2379966" y="5697252"/>
            <a:ext cx="3048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文字方塊 32">
            <a:extLst>
              <a:ext uri="{FF2B5EF4-FFF2-40B4-BE49-F238E27FC236}">
                <a16:creationId xmlns:a16="http://schemas.microsoft.com/office/drawing/2014/main" id="{66B727F2-75CD-49AB-9308-BD5BED804C43}"/>
              </a:ext>
            </a:extLst>
          </p:cNvPr>
          <p:cNvSpPr txBox="1"/>
          <p:nvPr/>
        </p:nvSpPr>
        <p:spPr>
          <a:xfrm>
            <a:off x="842100" y="2780928"/>
            <a:ext cx="1569660" cy="369332"/>
          </a:xfrm>
          <a:prstGeom prst="rect">
            <a:avLst/>
          </a:prstGeom>
          <a:noFill/>
        </p:spPr>
        <p:txBody>
          <a:bodyPr wrap="none" rtlCol="0">
            <a:spAutoFit/>
          </a:bodyPr>
          <a:lstStyle/>
          <a:p>
            <a:r>
              <a:rPr lang="zh-TW" altLang="en-US" b="1" dirty="0">
                <a:solidFill>
                  <a:srgbClr val="7030A0"/>
                </a:solidFill>
              </a:rPr>
              <a:t>操作管理介面</a:t>
            </a:r>
          </a:p>
        </p:txBody>
      </p:sp>
      <p:sp>
        <p:nvSpPr>
          <p:cNvPr id="34" name="文字方塊 33">
            <a:extLst>
              <a:ext uri="{FF2B5EF4-FFF2-40B4-BE49-F238E27FC236}">
                <a16:creationId xmlns:a16="http://schemas.microsoft.com/office/drawing/2014/main" id="{77D9047A-EF71-4DC5-9EB6-CB036F7224FD}"/>
              </a:ext>
            </a:extLst>
          </p:cNvPr>
          <p:cNvSpPr txBox="1"/>
          <p:nvPr/>
        </p:nvSpPr>
        <p:spPr>
          <a:xfrm>
            <a:off x="2953732" y="2820581"/>
            <a:ext cx="1330236" cy="369332"/>
          </a:xfrm>
          <a:prstGeom prst="rect">
            <a:avLst/>
          </a:prstGeom>
          <a:noFill/>
        </p:spPr>
        <p:txBody>
          <a:bodyPr wrap="none" rtlCol="0">
            <a:spAutoFit/>
          </a:bodyPr>
          <a:lstStyle/>
          <a:p>
            <a:r>
              <a:rPr lang="en-US" altLang="zh-TW" b="1" dirty="0">
                <a:solidFill>
                  <a:srgbClr val="7030A0"/>
                </a:solidFill>
              </a:rPr>
              <a:t>OAuth API</a:t>
            </a:r>
            <a:endParaRPr lang="zh-TW" altLang="en-US" b="1" dirty="0">
              <a:solidFill>
                <a:srgbClr val="7030A0"/>
              </a:solidFill>
            </a:endParaRPr>
          </a:p>
        </p:txBody>
      </p:sp>
      <p:sp>
        <p:nvSpPr>
          <p:cNvPr id="35" name="文字方塊 34">
            <a:extLst>
              <a:ext uri="{FF2B5EF4-FFF2-40B4-BE49-F238E27FC236}">
                <a16:creationId xmlns:a16="http://schemas.microsoft.com/office/drawing/2014/main" id="{90803BAA-522E-4E55-9154-7DDCBC82141B}"/>
              </a:ext>
            </a:extLst>
          </p:cNvPr>
          <p:cNvSpPr txBox="1"/>
          <p:nvPr/>
        </p:nvSpPr>
        <p:spPr>
          <a:xfrm>
            <a:off x="5136668" y="2820581"/>
            <a:ext cx="1163524" cy="369332"/>
          </a:xfrm>
          <a:prstGeom prst="rect">
            <a:avLst/>
          </a:prstGeom>
          <a:noFill/>
        </p:spPr>
        <p:txBody>
          <a:bodyPr wrap="none" rtlCol="0">
            <a:spAutoFit/>
          </a:bodyPr>
          <a:lstStyle/>
          <a:p>
            <a:r>
              <a:rPr lang="en-US" altLang="zh-TW" b="1" dirty="0">
                <a:solidFill>
                  <a:srgbClr val="7030A0"/>
                </a:solidFill>
              </a:rPr>
              <a:t>FHIR API</a:t>
            </a:r>
            <a:endParaRPr lang="zh-TW" altLang="en-US" b="1" dirty="0">
              <a:solidFill>
                <a:srgbClr val="7030A0"/>
              </a:solidFill>
            </a:endParaRPr>
          </a:p>
        </p:txBody>
      </p:sp>
      <p:sp>
        <p:nvSpPr>
          <p:cNvPr id="36" name="文字方塊 35">
            <a:extLst>
              <a:ext uri="{FF2B5EF4-FFF2-40B4-BE49-F238E27FC236}">
                <a16:creationId xmlns:a16="http://schemas.microsoft.com/office/drawing/2014/main" id="{CD6F582C-E3FE-4599-8C18-F5DA595DEDD7}"/>
              </a:ext>
            </a:extLst>
          </p:cNvPr>
          <p:cNvSpPr txBox="1"/>
          <p:nvPr/>
        </p:nvSpPr>
        <p:spPr>
          <a:xfrm>
            <a:off x="3048436" y="4437112"/>
            <a:ext cx="1163524" cy="369332"/>
          </a:xfrm>
          <a:prstGeom prst="rect">
            <a:avLst/>
          </a:prstGeom>
          <a:noFill/>
        </p:spPr>
        <p:txBody>
          <a:bodyPr wrap="none" rtlCol="0">
            <a:spAutoFit/>
          </a:bodyPr>
          <a:lstStyle/>
          <a:p>
            <a:r>
              <a:rPr lang="en-US" altLang="zh-TW" b="1" dirty="0">
                <a:solidFill>
                  <a:srgbClr val="7030A0"/>
                </a:solidFill>
              </a:rPr>
              <a:t>FHIR API</a:t>
            </a:r>
            <a:endParaRPr lang="zh-TW" altLang="en-US" b="1" dirty="0">
              <a:solidFill>
                <a:srgbClr val="7030A0"/>
              </a:solidFill>
            </a:endParaRPr>
          </a:p>
        </p:txBody>
      </p:sp>
      <p:sp>
        <p:nvSpPr>
          <p:cNvPr id="37" name="文字方塊 36">
            <a:extLst>
              <a:ext uri="{FF2B5EF4-FFF2-40B4-BE49-F238E27FC236}">
                <a16:creationId xmlns:a16="http://schemas.microsoft.com/office/drawing/2014/main" id="{9E502A86-40BA-455C-8447-575B53B18954}"/>
              </a:ext>
            </a:extLst>
          </p:cNvPr>
          <p:cNvSpPr txBox="1"/>
          <p:nvPr/>
        </p:nvSpPr>
        <p:spPr>
          <a:xfrm>
            <a:off x="3053172" y="6165304"/>
            <a:ext cx="1163524" cy="369332"/>
          </a:xfrm>
          <a:prstGeom prst="rect">
            <a:avLst/>
          </a:prstGeom>
          <a:noFill/>
        </p:spPr>
        <p:txBody>
          <a:bodyPr wrap="none" rtlCol="0">
            <a:spAutoFit/>
          </a:bodyPr>
          <a:lstStyle/>
          <a:p>
            <a:r>
              <a:rPr lang="en-US" altLang="zh-TW" b="1" dirty="0">
                <a:solidFill>
                  <a:srgbClr val="7030A0"/>
                </a:solidFill>
              </a:rPr>
              <a:t>FHIR API</a:t>
            </a:r>
            <a:endParaRPr lang="zh-TW" altLang="en-US" b="1" dirty="0">
              <a:solidFill>
                <a:srgbClr val="7030A0"/>
              </a:solidFill>
            </a:endParaRPr>
          </a:p>
        </p:txBody>
      </p:sp>
      <p:sp>
        <p:nvSpPr>
          <p:cNvPr id="38" name="文字方塊 37">
            <a:extLst>
              <a:ext uri="{FF2B5EF4-FFF2-40B4-BE49-F238E27FC236}">
                <a16:creationId xmlns:a16="http://schemas.microsoft.com/office/drawing/2014/main" id="{582FA25F-92BA-426C-91DD-239B1A72FB6A}"/>
              </a:ext>
            </a:extLst>
          </p:cNvPr>
          <p:cNvSpPr txBox="1"/>
          <p:nvPr/>
        </p:nvSpPr>
        <p:spPr>
          <a:xfrm>
            <a:off x="918681" y="4427820"/>
            <a:ext cx="1330236" cy="369332"/>
          </a:xfrm>
          <a:prstGeom prst="rect">
            <a:avLst/>
          </a:prstGeom>
          <a:noFill/>
        </p:spPr>
        <p:txBody>
          <a:bodyPr wrap="none" rtlCol="0">
            <a:spAutoFit/>
          </a:bodyPr>
          <a:lstStyle/>
          <a:p>
            <a:r>
              <a:rPr lang="en-US" altLang="zh-TW" b="1" dirty="0">
                <a:solidFill>
                  <a:srgbClr val="7030A0"/>
                </a:solidFill>
              </a:rPr>
              <a:t>OAuth API</a:t>
            </a:r>
            <a:endParaRPr lang="zh-TW" altLang="en-US" b="1" dirty="0">
              <a:solidFill>
                <a:srgbClr val="7030A0"/>
              </a:solidFill>
            </a:endParaRPr>
          </a:p>
        </p:txBody>
      </p:sp>
      <p:sp>
        <p:nvSpPr>
          <p:cNvPr id="39" name="文字方塊 38">
            <a:extLst>
              <a:ext uri="{FF2B5EF4-FFF2-40B4-BE49-F238E27FC236}">
                <a16:creationId xmlns:a16="http://schemas.microsoft.com/office/drawing/2014/main" id="{DCD61924-F0DD-4310-B3CF-ED80B43D6DBB}"/>
              </a:ext>
            </a:extLst>
          </p:cNvPr>
          <p:cNvSpPr txBox="1"/>
          <p:nvPr/>
        </p:nvSpPr>
        <p:spPr>
          <a:xfrm>
            <a:off x="907470" y="6156012"/>
            <a:ext cx="1330236" cy="369332"/>
          </a:xfrm>
          <a:prstGeom prst="rect">
            <a:avLst/>
          </a:prstGeom>
          <a:noFill/>
        </p:spPr>
        <p:txBody>
          <a:bodyPr wrap="none" rtlCol="0">
            <a:spAutoFit/>
          </a:bodyPr>
          <a:lstStyle/>
          <a:p>
            <a:r>
              <a:rPr lang="en-US" altLang="zh-TW" b="1" dirty="0">
                <a:solidFill>
                  <a:srgbClr val="7030A0"/>
                </a:solidFill>
              </a:rPr>
              <a:t>OAuth API</a:t>
            </a:r>
            <a:endParaRPr lang="zh-TW" altLang="en-US" b="1" dirty="0">
              <a:solidFill>
                <a:srgbClr val="7030A0"/>
              </a:solidFill>
            </a:endParaRPr>
          </a:p>
        </p:txBody>
      </p:sp>
      <p:sp>
        <p:nvSpPr>
          <p:cNvPr id="40" name="文字方塊 39">
            <a:extLst>
              <a:ext uri="{FF2B5EF4-FFF2-40B4-BE49-F238E27FC236}">
                <a16:creationId xmlns:a16="http://schemas.microsoft.com/office/drawing/2014/main" id="{67211676-AC51-493D-8BB0-3BE01F105C46}"/>
              </a:ext>
            </a:extLst>
          </p:cNvPr>
          <p:cNvSpPr txBox="1"/>
          <p:nvPr/>
        </p:nvSpPr>
        <p:spPr>
          <a:xfrm>
            <a:off x="5508104" y="3231537"/>
            <a:ext cx="3352200" cy="923330"/>
          </a:xfrm>
          <a:prstGeom prst="rect">
            <a:avLst/>
          </a:prstGeom>
          <a:noFill/>
        </p:spPr>
        <p:txBody>
          <a:bodyPr wrap="none" rtlCol="0">
            <a:spAutoFit/>
          </a:bodyPr>
          <a:lstStyle/>
          <a:p>
            <a:r>
              <a:rPr lang="zh-TW" altLang="en-US" b="1" dirty="0"/>
              <a:t>第三方應用系統</a:t>
            </a:r>
            <a:endParaRPr lang="en-US" altLang="zh-TW" b="1" dirty="0"/>
          </a:p>
          <a:p>
            <a:r>
              <a:rPr lang="zh-TW" altLang="en-US" b="1" dirty="0"/>
              <a:t>帳號</a:t>
            </a:r>
            <a:r>
              <a:rPr lang="en-US" altLang="zh-TW" b="1" dirty="0"/>
              <a:t>&amp;</a:t>
            </a:r>
            <a:r>
              <a:rPr lang="zh-TW" altLang="en-US" b="1" dirty="0"/>
              <a:t>腳色維護於 </a:t>
            </a:r>
            <a:r>
              <a:rPr lang="en-US" altLang="zh-TW" b="1" dirty="0"/>
              <a:t>FHIR Server</a:t>
            </a:r>
          </a:p>
          <a:p>
            <a:r>
              <a:rPr lang="zh-TW" altLang="en-US" b="1" dirty="0"/>
              <a:t>提供 </a:t>
            </a:r>
            <a:r>
              <a:rPr lang="en-US" altLang="zh-TW" b="1" dirty="0"/>
              <a:t>API </a:t>
            </a:r>
            <a:r>
              <a:rPr lang="zh-TW" altLang="en-US" b="1" dirty="0"/>
              <a:t>自行維護</a:t>
            </a:r>
          </a:p>
        </p:txBody>
      </p:sp>
      <p:sp>
        <p:nvSpPr>
          <p:cNvPr id="41" name="文字方塊 40">
            <a:extLst>
              <a:ext uri="{FF2B5EF4-FFF2-40B4-BE49-F238E27FC236}">
                <a16:creationId xmlns:a16="http://schemas.microsoft.com/office/drawing/2014/main" id="{6CAB54A3-2742-4EB2-96C1-86E1AAB2EAD2}"/>
              </a:ext>
            </a:extLst>
          </p:cNvPr>
          <p:cNvSpPr txBox="1"/>
          <p:nvPr/>
        </p:nvSpPr>
        <p:spPr>
          <a:xfrm>
            <a:off x="5508104" y="4539886"/>
            <a:ext cx="2830647" cy="923330"/>
          </a:xfrm>
          <a:prstGeom prst="rect">
            <a:avLst/>
          </a:prstGeom>
          <a:noFill/>
        </p:spPr>
        <p:txBody>
          <a:bodyPr wrap="none" rtlCol="0">
            <a:spAutoFit/>
          </a:bodyPr>
          <a:lstStyle/>
          <a:p>
            <a:r>
              <a:rPr lang="zh-TW" altLang="en-US" b="1" dirty="0"/>
              <a:t>民眾帳號由 </a:t>
            </a:r>
            <a:r>
              <a:rPr lang="en-US" altLang="zh-TW" b="1" dirty="0"/>
              <a:t>App</a:t>
            </a:r>
            <a:r>
              <a:rPr lang="zh-TW" altLang="en-US" b="1" dirty="0"/>
              <a:t> 介面註冊</a:t>
            </a:r>
            <a:endParaRPr lang="en-US" altLang="zh-TW" b="1" dirty="0"/>
          </a:p>
          <a:p>
            <a:r>
              <a:rPr lang="zh-TW" altLang="en-US" b="1" dirty="0"/>
              <a:t>維護於 </a:t>
            </a:r>
            <a:r>
              <a:rPr lang="en-US" altLang="zh-TW" b="1" dirty="0"/>
              <a:t>OpenID Server</a:t>
            </a:r>
          </a:p>
          <a:p>
            <a:r>
              <a:rPr lang="zh-TW" altLang="en-US" b="1" dirty="0"/>
              <a:t>提供管理介面維護</a:t>
            </a:r>
          </a:p>
        </p:txBody>
      </p:sp>
    </p:spTree>
    <p:extLst>
      <p:ext uri="{BB962C8B-B14F-4D97-AF65-F5344CB8AC3E}">
        <p14:creationId xmlns:p14="http://schemas.microsoft.com/office/powerpoint/2010/main" val="41198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err="1">
                <a:latin typeface="+mj-ea"/>
                <a:ea typeface="+mj-ea"/>
              </a:rPr>
              <a:t>OAuth</a:t>
            </a:r>
            <a:r>
              <a:rPr lang="en-US" altLang="zh-TW" b="1" dirty="0">
                <a:latin typeface="+mj-ea"/>
                <a:ea typeface="+mj-ea"/>
              </a:rPr>
              <a:t> Client(Applications) </a:t>
            </a:r>
            <a:r>
              <a:rPr lang="zh-TW" altLang="en-US" b="1" dirty="0">
                <a:latin typeface="+mj-ea"/>
                <a:ea typeface="+mj-ea"/>
              </a:rPr>
              <a:t>管理</a:t>
            </a:r>
          </a:p>
        </p:txBody>
      </p:sp>
      <p:sp>
        <p:nvSpPr>
          <p:cNvPr id="3" name="內容版面配置區 2"/>
          <p:cNvSpPr>
            <a:spLocks noGrp="1"/>
          </p:cNvSpPr>
          <p:nvPr>
            <p:ph idx="1"/>
          </p:nvPr>
        </p:nvSpPr>
        <p:spPr/>
        <p:txBody>
          <a:bodyPr/>
          <a:lstStyle/>
          <a:p>
            <a:endParaRPr lang="zh-TW" altLang="en-US">
              <a:latin typeface="+mj-ea"/>
              <a:ea typeface="+mj-ea"/>
            </a:endParaRPr>
          </a:p>
        </p:txBody>
      </p:sp>
      <p:pic>
        <p:nvPicPr>
          <p:cNvPr id="4099" name="Picture 3"/>
          <p:cNvPicPr>
            <a:picLocks noChangeAspect="1" noChangeArrowheads="1"/>
          </p:cNvPicPr>
          <p:nvPr/>
        </p:nvPicPr>
        <p:blipFill>
          <a:blip r:embed="rId2" cstate="print"/>
          <a:srcRect/>
          <a:stretch>
            <a:fillRect/>
          </a:stretch>
        </p:blipFill>
        <p:spPr bwMode="auto">
          <a:xfrm>
            <a:off x="33535" y="1484784"/>
            <a:ext cx="9074969" cy="5184576"/>
          </a:xfrm>
          <a:prstGeom prst="rect">
            <a:avLst/>
          </a:prstGeom>
          <a:noFill/>
          <a:ln w="9525">
            <a:noFill/>
            <a:miter lim="800000"/>
            <a:headEnd/>
            <a:tailEnd/>
          </a:ln>
        </p:spPr>
      </p:pic>
      <p:sp>
        <p:nvSpPr>
          <p:cNvPr id="6" name="圓角矩形 5"/>
          <p:cNvSpPr/>
          <p:nvPr/>
        </p:nvSpPr>
        <p:spPr>
          <a:xfrm>
            <a:off x="0" y="3501008"/>
            <a:ext cx="9144000" cy="720080"/>
          </a:xfrm>
          <a:prstGeom prst="round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mj-ea"/>
              <a:ea typeface="+mj-ea"/>
            </a:endParaRPr>
          </a:p>
        </p:txBody>
      </p:sp>
      <p:sp>
        <p:nvSpPr>
          <p:cNvPr id="7" name="文字方塊 6"/>
          <p:cNvSpPr txBox="1"/>
          <p:nvPr/>
        </p:nvSpPr>
        <p:spPr>
          <a:xfrm>
            <a:off x="5436096" y="3789040"/>
            <a:ext cx="1952779" cy="430887"/>
          </a:xfrm>
          <a:prstGeom prst="rect">
            <a:avLst/>
          </a:prstGeom>
          <a:noFill/>
        </p:spPr>
        <p:txBody>
          <a:bodyPr wrap="none" rtlCol="0">
            <a:spAutoFit/>
          </a:bodyPr>
          <a:lstStyle/>
          <a:p>
            <a:r>
              <a:rPr lang="zh-TW" altLang="en-US" sz="2200" b="1" dirty="0">
                <a:latin typeface="+mj-ea"/>
                <a:ea typeface="+mj-ea"/>
              </a:rPr>
              <a:t>健康存摺 </a:t>
            </a:r>
            <a:r>
              <a:rPr lang="en-US" altLang="zh-TW" sz="2200" b="1" dirty="0">
                <a:latin typeface="+mj-ea"/>
                <a:ea typeface="+mj-ea"/>
              </a:rPr>
              <a:t>App</a:t>
            </a:r>
            <a:endParaRPr lang="zh-TW" altLang="en-US" sz="2200" b="1" dirty="0">
              <a:latin typeface="+mj-ea"/>
              <a:ea typeface="+mj-ea"/>
            </a:endParaRPr>
          </a:p>
        </p:txBody>
      </p:sp>
      <p:grpSp>
        <p:nvGrpSpPr>
          <p:cNvPr id="14" name="群組 13"/>
          <p:cNvGrpSpPr/>
          <p:nvPr/>
        </p:nvGrpSpPr>
        <p:grpSpPr>
          <a:xfrm>
            <a:off x="0" y="4221088"/>
            <a:ext cx="9144000" cy="720080"/>
            <a:chOff x="0" y="4221088"/>
            <a:chExt cx="9144000" cy="720080"/>
          </a:xfrm>
        </p:grpSpPr>
        <p:sp>
          <p:nvSpPr>
            <p:cNvPr id="8" name="圓角矩形 7"/>
            <p:cNvSpPr/>
            <p:nvPr/>
          </p:nvSpPr>
          <p:spPr>
            <a:xfrm>
              <a:off x="0" y="4221088"/>
              <a:ext cx="9144000" cy="720080"/>
            </a:xfrm>
            <a:prstGeom prst="round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mj-ea"/>
                <a:ea typeface="+mj-ea"/>
              </a:endParaRPr>
            </a:p>
          </p:txBody>
        </p:sp>
        <p:sp>
          <p:nvSpPr>
            <p:cNvPr id="9" name="文字方塊 8"/>
            <p:cNvSpPr txBox="1"/>
            <p:nvPr/>
          </p:nvSpPr>
          <p:spPr>
            <a:xfrm>
              <a:off x="4932040" y="4509120"/>
              <a:ext cx="2440092" cy="430887"/>
            </a:xfrm>
            <a:prstGeom prst="rect">
              <a:avLst/>
            </a:prstGeom>
            <a:noFill/>
          </p:spPr>
          <p:txBody>
            <a:bodyPr wrap="none" rtlCol="0">
              <a:spAutoFit/>
            </a:bodyPr>
            <a:lstStyle/>
            <a:p>
              <a:r>
                <a:rPr lang="en-US" altLang="zh-TW" sz="2200" b="1" dirty="0" err="1">
                  <a:latin typeface="+mj-ea"/>
                  <a:ea typeface="+mj-ea"/>
                </a:rPr>
                <a:t>OpenID</a:t>
              </a:r>
              <a:r>
                <a:rPr lang="en-US" altLang="zh-TW" sz="2200" b="1" dirty="0">
                  <a:latin typeface="+mj-ea"/>
                  <a:ea typeface="+mj-ea"/>
                </a:rPr>
                <a:t> </a:t>
              </a:r>
              <a:r>
                <a:rPr lang="zh-TW" altLang="en-US" sz="2200" b="1" dirty="0">
                  <a:latin typeface="+mj-ea"/>
                  <a:ea typeface="+mj-ea"/>
                </a:rPr>
                <a:t>管理服務</a:t>
              </a:r>
            </a:p>
          </p:txBody>
        </p:sp>
      </p:grpSp>
      <p:grpSp>
        <p:nvGrpSpPr>
          <p:cNvPr id="15" name="群組 14"/>
          <p:cNvGrpSpPr/>
          <p:nvPr/>
        </p:nvGrpSpPr>
        <p:grpSpPr>
          <a:xfrm>
            <a:off x="0" y="4941168"/>
            <a:ext cx="9144000" cy="576064"/>
            <a:chOff x="0" y="4941168"/>
            <a:chExt cx="9144000" cy="576064"/>
          </a:xfrm>
        </p:grpSpPr>
        <p:sp>
          <p:nvSpPr>
            <p:cNvPr id="10" name="圓角矩形 9"/>
            <p:cNvSpPr/>
            <p:nvPr/>
          </p:nvSpPr>
          <p:spPr>
            <a:xfrm>
              <a:off x="0" y="4941168"/>
              <a:ext cx="9144000" cy="576064"/>
            </a:xfrm>
            <a:prstGeom prst="round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mj-ea"/>
                <a:ea typeface="+mj-ea"/>
              </a:endParaRPr>
            </a:p>
          </p:txBody>
        </p:sp>
        <p:sp>
          <p:nvSpPr>
            <p:cNvPr id="11" name="文字方塊 10"/>
            <p:cNvSpPr txBox="1"/>
            <p:nvPr/>
          </p:nvSpPr>
          <p:spPr>
            <a:xfrm>
              <a:off x="4355976" y="5085184"/>
              <a:ext cx="3312368" cy="430887"/>
            </a:xfrm>
            <a:prstGeom prst="rect">
              <a:avLst/>
            </a:prstGeom>
            <a:noFill/>
          </p:spPr>
          <p:txBody>
            <a:bodyPr wrap="square" rtlCol="0">
              <a:spAutoFit/>
            </a:bodyPr>
            <a:lstStyle/>
            <a:p>
              <a:pPr algn="ctr"/>
              <a:r>
                <a:rPr lang="zh-TW" altLang="en-US" sz="2200" b="1" dirty="0">
                  <a:latin typeface="+mj-ea"/>
                  <a:ea typeface="+mj-ea"/>
                </a:rPr>
                <a:t>健康存摺上傳</a:t>
              </a:r>
              <a:r>
                <a:rPr lang="en-US" altLang="zh-TW" sz="2200" b="1" dirty="0">
                  <a:latin typeface="+mj-ea"/>
                  <a:ea typeface="+mj-ea"/>
                </a:rPr>
                <a:t>FHIR</a:t>
              </a:r>
              <a:r>
                <a:rPr lang="zh-TW" altLang="en-US" sz="2200" b="1" dirty="0">
                  <a:latin typeface="+mj-ea"/>
                  <a:ea typeface="+mj-ea"/>
                </a:rPr>
                <a:t>服務</a:t>
              </a:r>
            </a:p>
          </p:txBody>
        </p:sp>
      </p:grpSp>
      <p:grpSp>
        <p:nvGrpSpPr>
          <p:cNvPr id="16" name="群組 15"/>
          <p:cNvGrpSpPr/>
          <p:nvPr/>
        </p:nvGrpSpPr>
        <p:grpSpPr>
          <a:xfrm>
            <a:off x="0" y="5517232"/>
            <a:ext cx="9144000" cy="720080"/>
            <a:chOff x="0" y="5517232"/>
            <a:chExt cx="9144000" cy="720080"/>
          </a:xfrm>
        </p:grpSpPr>
        <p:sp>
          <p:nvSpPr>
            <p:cNvPr id="12" name="圓角矩形 11"/>
            <p:cNvSpPr/>
            <p:nvPr/>
          </p:nvSpPr>
          <p:spPr>
            <a:xfrm>
              <a:off x="0" y="5517232"/>
              <a:ext cx="9144000" cy="720080"/>
            </a:xfrm>
            <a:prstGeom prst="roundRect">
              <a:avLst/>
            </a:prstGeom>
            <a:noFill/>
            <a:ln w="28575">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TW" altLang="en-US">
                <a:latin typeface="+mj-ea"/>
                <a:ea typeface="+mj-ea"/>
              </a:endParaRPr>
            </a:p>
          </p:txBody>
        </p:sp>
        <p:sp>
          <p:nvSpPr>
            <p:cNvPr id="13" name="文字方塊 12"/>
            <p:cNvSpPr txBox="1"/>
            <p:nvPr/>
          </p:nvSpPr>
          <p:spPr>
            <a:xfrm>
              <a:off x="4499992" y="5806425"/>
              <a:ext cx="3100529" cy="430887"/>
            </a:xfrm>
            <a:prstGeom prst="rect">
              <a:avLst/>
            </a:prstGeom>
            <a:noFill/>
          </p:spPr>
          <p:txBody>
            <a:bodyPr wrap="none" rtlCol="0">
              <a:spAutoFit/>
            </a:bodyPr>
            <a:lstStyle/>
            <a:p>
              <a:r>
                <a:rPr lang="zh-TW" altLang="en-US" sz="2200" b="1" dirty="0">
                  <a:latin typeface="+mj-ea"/>
                  <a:ea typeface="+mj-ea"/>
                </a:rPr>
                <a:t>醫療院所上傳</a:t>
              </a:r>
              <a:r>
                <a:rPr lang="en-US" altLang="zh-TW" sz="2200" b="1" dirty="0">
                  <a:latin typeface="+mj-ea"/>
                  <a:ea typeface="+mj-ea"/>
                </a:rPr>
                <a:t>FHIR</a:t>
              </a:r>
              <a:r>
                <a:rPr lang="zh-TW" altLang="en-US" sz="2200" b="1" dirty="0">
                  <a:latin typeface="+mj-ea"/>
                  <a:ea typeface="+mj-ea"/>
                </a:rPr>
                <a:t>服務</a:t>
              </a:r>
            </a:p>
          </p:txBody>
        </p:sp>
      </p:grpSp>
    </p:spTree>
    <p:extLst>
      <p:ext uri="{BB962C8B-B14F-4D97-AF65-F5344CB8AC3E}">
        <p14:creationId xmlns:p14="http://schemas.microsoft.com/office/powerpoint/2010/main" val="27313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descr="app-fhir-flow(1).png"/>
          <p:cNvPicPr>
            <a:picLocks noGrp="1" noChangeAspect="1"/>
          </p:cNvPicPr>
          <p:nvPr>
            <p:ph idx="1"/>
          </p:nvPr>
        </p:nvPicPr>
        <p:blipFill>
          <a:blip r:embed="rId2" cstate="print"/>
          <a:stretch>
            <a:fillRect/>
          </a:stretch>
        </p:blipFill>
        <p:spPr>
          <a:xfrm>
            <a:off x="-5271" y="260648"/>
            <a:ext cx="9149271" cy="6453336"/>
          </a:xfrm>
        </p:spPr>
      </p:pic>
    </p:spTree>
    <p:extLst>
      <p:ext uri="{BB962C8B-B14F-4D97-AF65-F5344CB8AC3E}">
        <p14:creationId xmlns:p14="http://schemas.microsoft.com/office/powerpoint/2010/main" val="4494007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D577E12-6D9E-4257-A17C-4594E88E8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6034"/>
            <a:ext cx="9144000" cy="6625932"/>
          </a:xfrm>
          <a:prstGeom prst="rect">
            <a:avLst/>
          </a:prstGeom>
        </p:spPr>
      </p:pic>
    </p:spTree>
    <p:extLst>
      <p:ext uri="{BB962C8B-B14F-4D97-AF65-F5344CB8AC3E}">
        <p14:creationId xmlns:p14="http://schemas.microsoft.com/office/powerpoint/2010/main" val="39681229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圖片 3" descr="Screenshot_20190812-100623_PatientPortalMobile.jpg"/>
          <p:cNvPicPr>
            <a:picLocks noChangeAspect="1"/>
          </p:cNvPicPr>
          <p:nvPr/>
        </p:nvPicPr>
        <p:blipFill>
          <a:blip r:embed="rId2" cstate="print"/>
          <a:stretch>
            <a:fillRect/>
          </a:stretch>
        </p:blipFill>
        <p:spPr>
          <a:xfrm>
            <a:off x="611560" y="0"/>
            <a:ext cx="3857625" cy="6858000"/>
          </a:xfrm>
          <a:prstGeom prst="rect">
            <a:avLst/>
          </a:prstGeom>
        </p:spPr>
      </p:pic>
      <p:pic>
        <p:nvPicPr>
          <p:cNvPr id="5" name="圖片 4" descr="Screenshot_20190812-100646_PatientPortalMobile.jpg"/>
          <p:cNvPicPr>
            <a:picLocks noChangeAspect="1"/>
          </p:cNvPicPr>
          <p:nvPr/>
        </p:nvPicPr>
        <p:blipFill>
          <a:blip r:embed="rId3" cstate="print"/>
          <a:stretch>
            <a:fillRect/>
          </a:stretch>
        </p:blipFill>
        <p:spPr>
          <a:xfrm>
            <a:off x="4644008" y="0"/>
            <a:ext cx="3857625" cy="6858000"/>
          </a:xfrm>
          <a:prstGeom prst="rect">
            <a:avLst/>
          </a:prstGeom>
        </p:spPr>
      </p:pic>
      <p:sp>
        <p:nvSpPr>
          <p:cNvPr id="6" name="矩形 5"/>
          <p:cNvSpPr/>
          <p:nvPr/>
        </p:nvSpPr>
        <p:spPr>
          <a:xfrm>
            <a:off x="1907704" y="6453336"/>
            <a:ext cx="1296144" cy="332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15730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pic>
        <p:nvPicPr>
          <p:cNvPr id="2050" name="Picture 2"/>
          <p:cNvPicPr>
            <a:picLocks noChangeAspect="1" noChangeArrowheads="1"/>
          </p:cNvPicPr>
          <p:nvPr/>
        </p:nvPicPr>
        <p:blipFill>
          <a:blip r:embed="rId2" cstate="print"/>
          <a:srcRect/>
          <a:stretch>
            <a:fillRect/>
          </a:stretch>
        </p:blipFill>
        <p:spPr bwMode="auto">
          <a:xfrm>
            <a:off x="38878" y="0"/>
            <a:ext cx="9105122" cy="6858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descr="Screenshot_20190812-100654_PatientPortalMobile.jpg"/>
          <p:cNvPicPr>
            <a:picLocks noChangeAspect="1"/>
          </p:cNvPicPr>
          <p:nvPr/>
        </p:nvPicPr>
        <p:blipFill>
          <a:blip r:embed="rId2" cstate="print"/>
          <a:stretch>
            <a:fillRect/>
          </a:stretch>
        </p:blipFill>
        <p:spPr>
          <a:xfrm>
            <a:off x="755576" y="0"/>
            <a:ext cx="3857625" cy="6858000"/>
          </a:xfrm>
          <a:prstGeom prst="rect">
            <a:avLst/>
          </a:prstGeom>
        </p:spPr>
      </p:pic>
      <p:pic>
        <p:nvPicPr>
          <p:cNvPr id="5" name="圖片 4" descr="Screenshot_20190812-100729_PatientPortalMobile.jpg"/>
          <p:cNvPicPr>
            <a:picLocks noChangeAspect="1"/>
          </p:cNvPicPr>
          <p:nvPr/>
        </p:nvPicPr>
        <p:blipFill>
          <a:blip r:embed="rId3" cstate="print"/>
          <a:stretch>
            <a:fillRect/>
          </a:stretch>
        </p:blipFill>
        <p:spPr>
          <a:xfrm>
            <a:off x="4860032" y="0"/>
            <a:ext cx="3857625" cy="6858000"/>
          </a:xfrm>
          <a:prstGeom prst="rect">
            <a:avLst/>
          </a:prstGeom>
        </p:spPr>
      </p:pic>
    </p:spTree>
    <p:extLst>
      <p:ext uri="{BB962C8B-B14F-4D97-AF65-F5344CB8AC3E}">
        <p14:creationId xmlns:p14="http://schemas.microsoft.com/office/powerpoint/2010/main" val="27056473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圖片 3" descr="Screenshot_20190812-100749_PatientPortalMobile.jpg"/>
          <p:cNvPicPr>
            <a:picLocks noChangeAspect="1"/>
          </p:cNvPicPr>
          <p:nvPr/>
        </p:nvPicPr>
        <p:blipFill>
          <a:blip r:embed="rId2" cstate="print"/>
          <a:stretch>
            <a:fillRect/>
          </a:stretch>
        </p:blipFill>
        <p:spPr>
          <a:xfrm>
            <a:off x="755576" y="0"/>
            <a:ext cx="3857625" cy="6858000"/>
          </a:xfrm>
          <a:prstGeom prst="rect">
            <a:avLst/>
          </a:prstGeom>
        </p:spPr>
      </p:pic>
      <p:pic>
        <p:nvPicPr>
          <p:cNvPr id="5" name="圖片 4" descr="Screenshot_20190812-100826_PatientPortalMobile.jpg"/>
          <p:cNvPicPr>
            <a:picLocks noChangeAspect="1"/>
          </p:cNvPicPr>
          <p:nvPr/>
        </p:nvPicPr>
        <p:blipFill>
          <a:blip r:embed="rId3" cstate="print"/>
          <a:stretch>
            <a:fillRect/>
          </a:stretch>
        </p:blipFill>
        <p:spPr>
          <a:xfrm>
            <a:off x="4860032" y="0"/>
            <a:ext cx="3857625" cy="6858000"/>
          </a:xfrm>
          <a:prstGeom prst="rect">
            <a:avLst/>
          </a:prstGeom>
        </p:spPr>
      </p:pic>
    </p:spTree>
    <p:extLst>
      <p:ext uri="{BB962C8B-B14F-4D97-AF65-F5344CB8AC3E}">
        <p14:creationId xmlns:p14="http://schemas.microsoft.com/office/powerpoint/2010/main" val="2652201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descr="Screenshot_20191116-142540.jpg"/>
          <p:cNvPicPr>
            <a:picLocks noChangeAspect="1"/>
          </p:cNvPicPr>
          <p:nvPr/>
        </p:nvPicPr>
        <p:blipFill>
          <a:blip r:embed="rId2" cstate="print"/>
          <a:stretch>
            <a:fillRect/>
          </a:stretch>
        </p:blipFill>
        <p:spPr>
          <a:xfrm>
            <a:off x="-5705" y="1392128"/>
            <a:ext cx="3008542" cy="5349240"/>
          </a:xfrm>
          <a:prstGeom prst="rect">
            <a:avLst/>
          </a:prstGeom>
        </p:spPr>
      </p:pic>
      <p:pic>
        <p:nvPicPr>
          <p:cNvPr id="6" name="圖片 5" descr="Screenshot_20191116-142548.jpg"/>
          <p:cNvPicPr>
            <a:picLocks noChangeAspect="1"/>
          </p:cNvPicPr>
          <p:nvPr/>
        </p:nvPicPr>
        <p:blipFill>
          <a:blip r:embed="rId3" cstate="print"/>
          <a:stretch>
            <a:fillRect/>
          </a:stretch>
        </p:blipFill>
        <p:spPr>
          <a:xfrm>
            <a:off x="3059832" y="1392128"/>
            <a:ext cx="3008542" cy="5349240"/>
          </a:xfrm>
          <a:prstGeom prst="rect">
            <a:avLst/>
          </a:prstGeom>
        </p:spPr>
      </p:pic>
      <p:pic>
        <p:nvPicPr>
          <p:cNvPr id="7" name="圖片 6" descr="Screenshot_20191116-142557.jpg"/>
          <p:cNvPicPr>
            <a:picLocks noChangeAspect="1"/>
          </p:cNvPicPr>
          <p:nvPr/>
        </p:nvPicPr>
        <p:blipFill>
          <a:blip r:embed="rId4" cstate="print"/>
          <a:stretch>
            <a:fillRect/>
          </a:stretch>
        </p:blipFill>
        <p:spPr>
          <a:xfrm>
            <a:off x="6099962" y="1392128"/>
            <a:ext cx="3008542" cy="5349240"/>
          </a:xfrm>
          <a:prstGeom prst="rect">
            <a:avLst/>
          </a:prstGeom>
        </p:spPr>
      </p:pic>
      <p:sp>
        <p:nvSpPr>
          <p:cNvPr id="8" name="文字方塊 7"/>
          <p:cNvSpPr txBox="1"/>
          <p:nvPr/>
        </p:nvSpPr>
        <p:spPr>
          <a:xfrm>
            <a:off x="48010" y="116632"/>
            <a:ext cx="9060494" cy="1200329"/>
          </a:xfrm>
          <a:prstGeom prst="rect">
            <a:avLst/>
          </a:prstGeom>
          <a:noFill/>
        </p:spPr>
        <p:txBody>
          <a:bodyPr wrap="none" rtlCol="0">
            <a:spAutoFit/>
          </a:bodyPr>
          <a:lstStyle/>
          <a:p>
            <a:pPr algn="ctr"/>
            <a:r>
              <a:rPr lang="zh-TW" altLang="en-US" sz="2400" b="1" dirty="0"/>
              <a:t>花蓮慈濟健康福祉 </a:t>
            </a:r>
            <a:r>
              <a:rPr lang="en-US" altLang="zh-TW" sz="2400" b="1" dirty="0"/>
              <a:t>App </a:t>
            </a:r>
            <a:r>
              <a:rPr lang="zh-TW" altLang="en-US" sz="2400" b="1" dirty="0"/>
              <a:t>個人健康檔案</a:t>
            </a:r>
            <a:r>
              <a:rPr lang="en-US" altLang="zh-TW" sz="2400" b="1" dirty="0"/>
              <a:t>(PHR) </a:t>
            </a:r>
            <a:r>
              <a:rPr lang="zh-TW" altLang="en-US" sz="2400" b="1" dirty="0"/>
              <a:t>整合：</a:t>
            </a:r>
            <a:endParaRPr lang="en-US" altLang="zh-TW" sz="2400" b="1" dirty="0"/>
          </a:p>
          <a:p>
            <a:pPr algn="ctr"/>
            <a:r>
              <a:rPr lang="zh-TW" altLang="en-US" sz="2400" b="1" dirty="0"/>
              <a:t>健康存摺、衛生所、慈濟醫院、守門員生理量測</a:t>
            </a:r>
            <a:endParaRPr lang="en-US" altLang="zh-TW" sz="2400" b="1" dirty="0"/>
          </a:p>
          <a:p>
            <a:pPr algn="ctr"/>
            <a:r>
              <a:rPr lang="zh-TW" altLang="en-US" sz="2400" b="1" dirty="0"/>
              <a:t>且提供 </a:t>
            </a:r>
            <a:r>
              <a:rPr lang="en-US" altLang="zh-TW" sz="2400" b="1" dirty="0"/>
              <a:t>FHIR API (</a:t>
            </a:r>
            <a:r>
              <a:rPr lang="zh-TW" altLang="en-US" sz="2400" b="1" dirty="0"/>
              <a:t>經民眾授權</a:t>
            </a:r>
            <a:r>
              <a:rPr lang="en-US" altLang="zh-TW" sz="2400" b="1" dirty="0"/>
              <a:t>) </a:t>
            </a:r>
            <a:r>
              <a:rPr lang="zh-TW" altLang="en-US" sz="2400" b="1" dirty="0"/>
              <a:t>供互通聯盟成員第三方應用系統整合</a:t>
            </a:r>
          </a:p>
        </p:txBody>
      </p:sp>
    </p:spTree>
    <p:extLst>
      <p:ext uri="{BB962C8B-B14F-4D97-AF65-F5344CB8AC3E}">
        <p14:creationId xmlns:p14="http://schemas.microsoft.com/office/powerpoint/2010/main" val="26504280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Screenshot_20191116-142606.jpg"/>
          <p:cNvPicPr>
            <a:picLocks noChangeAspect="1"/>
          </p:cNvPicPr>
          <p:nvPr/>
        </p:nvPicPr>
        <p:blipFill>
          <a:blip r:embed="rId2" cstate="print"/>
          <a:stretch>
            <a:fillRect/>
          </a:stretch>
        </p:blipFill>
        <p:spPr>
          <a:xfrm>
            <a:off x="498351" y="0"/>
            <a:ext cx="3857625" cy="6858000"/>
          </a:xfrm>
          <a:prstGeom prst="rect">
            <a:avLst/>
          </a:prstGeom>
        </p:spPr>
      </p:pic>
      <p:pic>
        <p:nvPicPr>
          <p:cNvPr id="5" name="圖片 4" descr="Screenshot_20191116-142636.jpg"/>
          <p:cNvPicPr>
            <a:picLocks noChangeAspect="1"/>
          </p:cNvPicPr>
          <p:nvPr/>
        </p:nvPicPr>
        <p:blipFill>
          <a:blip r:embed="rId3" cstate="print"/>
          <a:stretch>
            <a:fillRect/>
          </a:stretch>
        </p:blipFill>
        <p:spPr>
          <a:xfrm>
            <a:off x="4788024" y="0"/>
            <a:ext cx="3857625" cy="6858000"/>
          </a:xfrm>
          <a:prstGeom prst="rect">
            <a:avLst/>
          </a:prstGeom>
        </p:spPr>
      </p:pic>
    </p:spTree>
    <p:extLst>
      <p:ext uri="{BB962C8B-B14F-4D97-AF65-F5344CB8AC3E}">
        <p14:creationId xmlns:p14="http://schemas.microsoft.com/office/powerpoint/2010/main" val="4975102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Screenshot_20191116-142615.jpg"/>
          <p:cNvPicPr>
            <a:picLocks noChangeAspect="1"/>
          </p:cNvPicPr>
          <p:nvPr/>
        </p:nvPicPr>
        <p:blipFill>
          <a:blip r:embed="rId2" cstate="print"/>
          <a:stretch>
            <a:fillRect/>
          </a:stretch>
        </p:blipFill>
        <p:spPr>
          <a:xfrm>
            <a:off x="0" y="0"/>
            <a:ext cx="3008542" cy="5349240"/>
          </a:xfrm>
          <a:prstGeom prst="rect">
            <a:avLst/>
          </a:prstGeom>
        </p:spPr>
      </p:pic>
      <p:pic>
        <p:nvPicPr>
          <p:cNvPr id="5" name="圖片 4" descr="Screenshot_20191116-142622.jpg"/>
          <p:cNvPicPr>
            <a:picLocks noChangeAspect="1"/>
          </p:cNvPicPr>
          <p:nvPr/>
        </p:nvPicPr>
        <p:blipFill>
          <a:blip r:embed="rId3" cstate="print"/>
          <a:stretch>
            <a:fillRect/>
          </a:stretch>
        </p:blipFill>
        <p:spPr>
          <a:xfrm>
            <a:off x="3059832" y="0"/>
            <a:ext cx="3008542" cy="5349240"/>
          </a:xfrm>
          <a:prstGeom prst="rect">
            <a:avLst/>
          </a:prstGeom>
        </p:spPr>
      </p:pic>
      <p:pic>
        <p:nvPicPr>
          <p:cNvPr id="6" name="圖片 5" descr="Screenshot_20191116-142630.jpg"/>
          <p:cNvPicPr>
            <a:picLocks noChangeAspect="1"/>
          </p:cNvPicPr>
          <p:nvPr/>
        </p:nvPicPr>
        <p:blipFill>
          <a:blip r:embed="rId4" cstate="print"/>
          <a:stretch>
            <a:fillRect/>
          </a:stretch>
        </p:blipFill>
        <p:spPr>
          <a:xfrm>
            <a:off x="6099962" y="0"/>
            <a:ext cx="3008542" cy="5349240"/>
          </a:xfrm>
          <a:prstGeom prst="rect">
            <a:avLst/>
          </a:prstGeom>
        </p:spPr>
      </p:pic>
    </p:spTree>
    <p:extLst>
      <p:ext uri="{BB962C8B-B14F-4D97-AF65-F5344CB8AC3E}">
        <p14:creationId xmlns:p14="http://schemas.microsoft.com/office/powerpoint/2010/main" val="2354539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Tree>
    <p:extLst>
      <p:ext uri="{BB962C8B-B14F-4D97-AF65-F5344CB8AC3E}">
        <p14:creationId xmlns:p14="http://schemas.microsoft.com/office/powerpoint/2010/main" val="1011642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USA Meaningful Use Stage 3</a:t>
            </a:r>
            <a:br>
              <a:rPr lang="en-US" altLang="zh-TW" dirty="0"/>
            </a:br>
            <a:r>
              <a:rPr lang="en-US" sz="2900" b="1" dirty="0"/>
              <a:t> </a:t>
            </a:r>
            <a:r>
              <a:rPr lang="en-US" sz="2900" dirty="0"/>
              <a:t>US law on interoperability</a:t>
            </a:r>
            <a:endParaRPr lang="zh-TW" altLang="en-US" sz="2900" dirty="0"/>
          </a:p>
        </p:txBody>
      </p:sp>
      <p:sp>
        <p:nvSpPr>
          <p:cNvPr id="3" name="內容版面配置區 2"/>
          <p:cNvSpPr>
            <a:spLocks noGrp="1"/>
          </p:cNvSpPr>
          <p:nvPr>
            <p:ph idx="1"/>
          </p:nvPr>
        </p:nvSpPr>
        <p:spPr/>
        <p:txBody>
          <a:bodyPr>
            <a:normAutofit fontScale="77500" lnSpcReduction="20000"/>
          </a:bodyPr>
          <a:lstStyle/>
          <a:p>
            <a:r>
              <a:rPr lang="en-US" altLang="zh-TW" sz="3400" dirty="0"/>
              <a:t>Objectives and Measures for Stage 3 of the EHR Incentive Programs:</a:t>
            </a:r>
          </a:p>
          <a:p>
            <a:pPr lvl="1"/>
            <a:r>
              <a:rPr lang="en-US" altLang="zh-TW" dirty="0"/>
              <a:t>Objective 5: Patient Electronic Access to Health Information</a:t>
            </a:r>
          </a:p>
          <a:p>
            <a:pPr lvl="1"/>
            <a:r>
              <a:rPr lang="en-US" altLang="zh-TW" dirty="0"/>
              <a:t>Objective 6: Coordination of Care Through Patient Engagement</a:t>
            </a:r>
          </a:p>
          <a:p>
            <a:pPr lvl="1"/>
            <a:endParaRPr lang="en-US" altLang="zh-TW" dirty="0"/>
          </a:p>
          <a:p>
            <a:r>
              <a:rPr lang="en-US" altLang="zh-TW" sz="3400" dirty="0"/>
              <a:t>This proposed Stage 3 objective for </a:t>
            </a:r>
            <a:r>
              <a:rPr lang="en-US" altLang="zh-TW" sz="3400" b="1" dirty="0"/>
              <a:t>Patient Electronic Access</a:t>
            </a:r>
            <a:r>
              <a:rPr lang="en-US" altLang="zh-TW" sz="3400" dirty="0"/>
              <a:t>:</a:t>
            </a:r>
          </a:p>
          <a:p>
            <a:pPr lvl="1"/>
            <a:r>
              <a:rPr lang="en-US" altLang="zh-TW" sz="3400" dirty="0"/>
              <a:t>View their health information</a:t>
            </a:r>
          </a:p>
          <a:p>
            <a:pPr lvl="1"/>
            <a:r>
              <a:rPr lang="en-US" altLang="zh-TW" sz="3400" dirty="0"/>
              <a:t>Download their health information</a:t>
            </a:r>
          </a:p>
          <a:p>
            <a:pPr lvl="1"/>
            <a:r>
              <a:rPr lang="en-US" altLang="zh-TW" sz="3400" b="1" dirty="0"/>
              <a:t>Transmit their health information to a </a:t>
            </a:r>
            <a:r>
              <a:rPr lang="en-US" altLang="zh-TW" sz="3400" b="1" dirty="0">
                <a:solidFill>
                  <a:srgbClr val="FF0000"/>
                </a:solidFill>
              </a:rPr>
              <a:t>third party</a:t>
            </a:r>
          </a:p>
          <a:p>
            <a:pPr lvl="1"/>
            <a:r>
              <a:rPr lang="en-US" altLang="zh-TW" sz="3400" b="1" dirty="0"/>
              <a:t>Access their health information through an </a:t>
            </a:r>
            <a:r>
              <a:rPr lang="en-US" altLang="zh-TW" sz="3400" b="1" dirty="0">
                <a:solidFill>
                  <a:srgbClr val="FF0000"/>
                </a:solidFill>
              </a:rPr>
              <a:t>API</a:t>
            </a:r>
            <a:endParaRPr lang="zh-TW" altLang="en-US" sz="3400" b="1" dirty="0">
              <a:solidFill>
                <a:srgbClr val="FF0000"/>
              </a:solidFill>
            </a:endParaRPr>
          </a:p>
        </p:txBody>
      </p:sp>
      <p:sp>
        <p:nvSpPr>
          <p:cNvPr id="5" name="文字方塊 4"/>
          <p:cNvSpPr txBox="1"/>
          <p:nvPr/>
        </p:nvSpPr>
        <p:spPr>
          <a:xfrm>
            <a:off x="285720" y="5906176"/>
            <a:ext cx="8767785" cy="523220"/>
          </a:xfrm>
          <a:prstGeom prst="rect">
            <a:avLst/>
          </a:prstGeom>
          <a:noFill/>
        </p:spPr>
        <p:txBody>
          <a:bodyPr wrap="none" rtlCol="0">
            <a:spAutoFit/>
          </a:bodyPr>
          <a:lstStyle/>
          <a:p>
            <a:r>
              <a:rPr lang="en-US" sz="1400" b="1" dirty="0">
                <a:hlinkClick r:id="rId2"/>
              </a:rPr>
              <a:t>Electronic Health Record Incentive Program-Stage 3 and Modifications to Meaningful Use in 2015 Through 2017</a:t>
            </a:r>
            <a:endParaRPr lang="en-US" sz="1400" b="1" dirty="0"/>
          </a:p>
          <a:p>
            <a:r>
              <a:rPr lang="en-US" sz="1400" b="1" dirty="0">
                <a:hlinkClick r:id="rId3"/>
              </a:rPr>
              <a:t>2015 Edition Base Electronic Health Record (EHR) Definition, and ONC Health IT Certification Program Modifications</a:t>
            </a:r>
            <a:endParaRPr lang="en-US" sz="1400" b="1" dirty="0"/>
          </a:p>
        </p:txBody>
      </p:sp>
      <p:sp>
        <p:nvSpPr>
          <p:cNvPr id="6" name="矩形 5"/>
          <p:cNvSpPr/>
          <p:nvPr/>
        </p:nvSpPr>
        <p:spPr>
          <a:xfrm>
            <a:off x="0" y="0"/>
            <a:ext cx="9144000" cy="6858000"/>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600" dirty="0">
                <a:solidFill>
                  <a:srgbClr val="FFC000"/>
                </a:solidFill>
              </a:rPr>
              <a:t>ONC didn’t specify that the API has to be FHIR, something on the order of </a:t>
            </a:r>
            <a:r>
              <a:rPr lang="en-US" altLang="zh-TW" sz="3600" dirty="0">
                <a:solidFill>
                  <a:schemeClr val="accent6">
                    <a:lumMod val="75000"/>
                  </a:schemeClr>
                </a:solidFill>
              </a:rPr>
              <a:t>110 to 120 EHR vendors</a:t>
            </a:r>
            <a:r>
              <a:rPr lang="en-US" altLang="zh-TW" sz="3600" dirty="0">
                <a:solidFill>
                  <a:srgbClr val="FFC000"/>
                </a:solidFill>
              </a:rPr>
              <a:t> have certified their systems with a consumer-facing API—and, something like </a:t>
            </a:r>
          </a:p>
          <a:p>
            <a:pPr algn="ctr"/>
            <a:r>
              <a:rPr lang="en-US" altLang="zh-TW" sz="3600" dirty="0">
                <a:solidFill>
                  <a:schemeClr val="accent6">
                    <a:lumMod val="75000"/>
                  </a:schemeClr>
                </a:solidFill>
              </a:rPr>
              <a:t>50 %</a:t>
            </a:r>
            <a:r>
              <a:rPr lang="en-US" altLang="zh-TW" sz="3600" dirty="0">
                <a:solidFill>
                  <a:srgbClr val="FFC000"/>
                </a:solidFill>
              </a:rPr>
              <a:t> of those are </a:t>
            </a:r>
            <a:r>
              <a:rPr lang="en-US" altLang="zh-TW" sz="3600" dirty="0">
                <a:solidFill>
                  <a:schemeClr val="accent6">
                    <a:lumMod val="75000"/>
                  </a:schemeClr>
                </a:solidFill>
              </a:rPr>
              <a:t>FHIR-based APIs</a:t>
            </a:r>
            <a:r>
              <a:rPr lang="en-US" altLang="zh-TW" sz="3600" dirty="0">
                <a:solidFill>
                  <a:srgbClr val="FFC000"/>
                </a:solidFill>
              </a:rPr>
              <a:t>.</a:t>
            </a:r>
          </a:p>
          <a:p>
            <a:pPr algn="ctr"/>
            <a:endParaRPr lang="en-US" altLang="zh-TW" sz="3600" dirty="0">
              <a:solidFill>
                <a:srgbClr val="FFC000"/>
              </a:solidFill>
            </a:endParaRPr>
          </a:p>
          <a:p>
            <a:pPr algn="ctr"/>
            <a:r>
              <a:rPr lang="en-US" altLang="zh-TW" sz="2600" dirty="0" err="1"/>
              <a:t>Micky</a:t>
            </a:r>
            <a:r>
              <a:rPr lang="en-US" altLang="zh-TW" sz="2600" dirty="0"/>
              <a:t> </a:t>
            </a:r>
            <a:r>
              <a:rPr lang="en-US" altLang="zh-TW" sz="2600" dirty="0" err="1"/>
              <a:t>Tripathi</a:t>
            </a:r>
            <a:r>
              <a:rPr lang="en-US" altLang="zh-TW" sz="2600" dirty="0"/>
              <a:t>, manager of the Argonaut Project</a:t>
            </a:r>
          </a:p>
          <a:p>
            <a:pPr algn="ctr"/>
            <a:r>
              <a:rPr lang="en-US" altLang="zh-TW" sz="2600" dirty="0"/>
              <a:t>May 14, 2018</a:t>
            </a:r>
          </a:p>
          <a:p>
            <a:pPr algn="ctr"/>
            <a:endParaRPr lang="en-US" altLang="zh-TW" sz="2600" dirty="0">
              <a:solidFill>
                <a:srgbClr val="FFC000"/>
              </a:solidFill>
            </a:endParaRPr>
          </a:p>
          <a:p>
            <a:pPr algn="ctr"/>
            <a:r>
              <a:rPr lang="en-US" altLang="zh-TW" sz="2600" dirty="0">
                <a:solidFill>
                  <a:srgbClr val="FFC000"/>
                </a:solidFill>
                <a:hlinkClick r:id="rId4"/>
              </a:rPr>
              <a:t>https://www.healthdatamanagement.com/news/fhir-information-exchange-capability-now-coming-of-age</a:t>
            </a:r>
            <a:endParaRPr lang="zh-TW" altLang="en-US" sz="2600" dirty="0">
              <a:solidFill>
                <a:srgbClr val="FFC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hlinkClick r:id="rId2"/>
              </a:rPr>
              <a:t>Heat Wave: The U.S. is Poised to Catch FHIR in 2019</a:t>
            </a:r>
            <a:endParaRPr lang="zh-TW" altLang="en-US" dirty="0"/>
          </a:p>
        </p:txBody>
      </p:sp>
      <p:sp>
        <p:nvSpPr>
          <p:cNvPr id="3" name="內容版面配置區 2"/>
          <p:cNvSpPr>
            <a:spLocks noGrp="1"/>
          </p:cNvSpPr>
          <p:nvPr>
            <p:ph idx="1"/>
          </p:nvPr>
        </p:nvSpPr>
        <p:spPr/>
        <p:txBody>
          <a:bodyPr>
            <a:normAutofit/>
          </a:bodyPr>
          <a:lstStyle/>
          <a:p>
            <a:r>
              <a:rPr lang="en-US" altLang="zh-TW" dirty="0"/>
              <a:t>Today –</a:t>
            </a:r>
          </a:p>
          <a:p>
            <a:pPr lvl="1"/>
            <a:r>
              <a:rPr lang="en-US" altLang="zh-TW" b="1" dirty="0">
                <a:hlinkClick r:id="rId3"/>
              </a:rPr>
              <a:t>Apple</a:t>
            </a:r>
            <a:r>
              <a:rPr lang="en-US" altLang="zh-TW" dirty="0"/>
              <a:t> (with a FHIR-based “client” app) may be the most notable, but there are indications that </a:t>
            </a:r>
            <a:r>
              <a:rPr lang="en-US" altLang="zh-TW" b="1" dirty="0"/>
              <a:t>many other big tech companies are also planning to use the standard</a:t>
            </a:r>
            <a:r>
              <a:rPr lang="en-US" altLang="zh-TW" dirty="0"/>
              <a:t>.</a:t>
            </a:r>
          </a:p>
          <a:p>
            <a:pPr lvl="1"/>
            <a:r>
              <a:rPr lang="en-US" altLang="zh-TW" dirty="0"/>
              <a:t>The Centers for Medicare &amp; Medicaid Services (</a:t>
            </a:r>
            <a:r>
              <a:rPr lang="en-US" altLang="zh-TW" b="1" dirty="0">
                <a:solidFill>
                  <a:srgbClr val="FF0000"/>
                </a:solidFill>
              </a:rPr>
              <a:t>CMS</a:t>
            </a:r>
            <a:r>
              <a:rPr lang="en-US" altLang="zh-TW" dirty="0"/>
              <a:t>) has reaffirmed in its rules affecting the Promoting Interoperability that the 2015 Edition </a:t>
            </a:r>
            <a:r>
              <a:rPr lang="en-US" altLang="zh-TW" b="1" dirty="0">
                <a:solidFill>
                  <a:srgbClr val="FF0000"/>
                </a:solidFill>
              </a:rPr>
              <a:t>will be required in 2019</a:t>
            </a:r>
            <a:r>
              <a:rPr lang="en-US" altLang="zh-TW" dirty="0"/>
              <a:t>.</a:t>
            </a:r>
            <a:endParaRPr lang="zh-TW" altLang="en-US" dirty="0"/>
          </a:p>
        </p:txBody>
      </p:sp>
      <p:sp>
        <p:nvSpPr>
          <p:cNvPr id="4" name="文字方塊 3"/>
          <p:cNvSpPr txBox="1"/>
          <p:nvPr/>
        </p:nvSpPr>
        <p:spPr>
          <a:xfrm>
            <a:off x="2699792" y="1403484"/>
            <a:ext cx="6392584" cy="369332"/>
          </a:xfrm>
          <a:prstGeom prst="rect">
            <a:avLst/>
          </a:prstGeom>
          <a:noFill/>
        </p:spPr>
        <p:txBody>
          <a:bodyPr wrap="none" rtlCol="0">
            <a:spAutoFit/>
          </a:bodyPr>
          <a:lstStyle/>
          <a:p>
            <a:r>
              <a:rPr lang="en-US" altLang="zh-TW" b="1" dirty="0"/>
              <a:t>Steven </a:t>
            </a:r>
            <a:r>
              <a:rPr lang="en-US" altLang="zh-TW" b="1" dirty="0" err="1"/>
              <a:t>Posnack</a:t>
            </a:r>
            <a:r>
              <a:rPr lang="en-US" altLang="zh-TW" b="1" dirty="0"/>
              <a:t>, M.S., M.H.S. and Wes Barker  </a:t>
            </a:r>
            <a:r>
              <a:rPr lang="en-US" altLang="zh-TW" b="1" cap="all" dirty="0"/>
              <a:t>OCTOBER 1, 2018</a:t>
            </a:r>
            <a:endParaRPr lang="zh-TW" altLang="en-US" dirty="0"/>
          </a:p>
        </p:txBody>
      </p:sp>
      <p:pic>
        <p:nvPicPr>
          <p:cNvPr id="1026" name="Picture 2"/>
          <p:cNvPicPr>
            <a:picLocks noChangeAspect="1" noChangeArrowheads="1"/>
          </p:cNvPicPr>
          <p:nvPr/>
        </p:nvPicPr>
        <p:blipFill>
          <a:blip r:embed="rId4" cstate="print"/>
          <a:srcRect/>
          <a:stretch>
            <a:fillRect/>
          </a:stretch>
        </p:blipFill>
        <p:spPr bwMode="auto">
          <a:xfrm>
            <a:off x="323528" y="3744"/>
            <a:ext cx="8568952" cy="6854256"/>
          </a:xfrm>
          <a:prstGeom prst="rect">
            <a:avLst/>
          </a:prstGeom>
          <a:noFill/>
          <a:ln w="9525">
            <a:noFill/>
            <a:miter lim="800000"/>
            <a:headEnd/>
            <a:tailEnd/>
          </a:ln>
        </p:spPr>
      </p:pic>
      <p:pic>
        <p:nvPicPr>
          <p:cNvPr id="1028" name="Picture 4" descr="https://www.healthit.gov/buzz-blog/wp-content/uploads/2018/10/fhir-hospital-hrr-blog.png"/>
          <p:cNvPicPr>
            <a:picLocks noChangeAspect="1" noChangeArrowheads="1"/>
          </p:cNvPicPr>
          <p:nvPr/>
        </p:nvPicPr>
        <p:blipFill>
          <a:blip r:embed="rId5" cstate="print"/>
          <a:srcRect/>
          <a:stretch>
            <a:fillRect/>
          </a:stretch>
        </p:blipFill>
        <p:spPr bwMode="auto">
          <a:xfrm>
            <a:off x="1" y="0"/>
            <a:ext cx="9143999" cy="6885384"/>
          </a:xfrm>
          <a:prstGeom prst="rect">
            <a:avLst/>
          </a:prstGeom>
          <a:noFill/>
        </p:spPr>
      </p:pic>
      <p:pic>
        <p:nvPicPr>
          <p:cNvPr id="1030" name="Picture 6" descr="https://www.healthit.gov/buzz-blog/wp-content/uploads/2018/10/fhir-clinician-hrr-blog.png"/>
          <p:cNvPicPr>
            <a:picLocks noChangeAspect="1" noChangeArrowheads="1"/>
          </p:cNvPicPr>
          <p:nvPr/>
        </p:nvPicPr>
        <p:blipFill>
          <a:blip r:embed="rId6" cstate="print"/>
          <a:srcRect/>
          <a:stretch>
            <a:fillRect/>
          </a:stretch>
        </p:blipFill>
        <p:spPr bwMode="auto">
          <a:xfrm>
            <a:off x="1" y="0"/>
            <a:ext cx="9143999" cy="688538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www.healthit.gov/buzz-blog/wp-content/uploads/2018/10/fhir-hospital-hrr-blog.png"/>
          <p:cNvPicPr>
            <a:picLocks noChangeAspect="1" noChangeArrowheads="1"/>
          </p:cNvPicPr>
          <p:nvPr/>
        </p:nvPicPr>
        <p:blipFill>
          <a:blip r:embed="rId2" cstate="print"/>
          <a:srcRect/>
          <a:stretch>
            <a:fillRect/>
          </a:stretch>
        </p:blipFill>
        <p:spPr bwMode="auto">
          <a:xfrm>
            <a:off x="1" y="1428736"/>
            <a:ext cx="3203847" cy="3284984"/>
          </a:xfrm>
          <a:prstGeom prst="rect">
            <a:avLst/>
          </a:prstGeom>
          <a:noFill/>
        </p:spPr>
      </p:pic>
      <p:grpSp>
        <p:nvGrpSpPr>
          <p:cNvPr id="2" name="群組 9"/>
          <p:cNvGrpSpPr/>
          <p:nvPr/>
        </p:nvGrpSpPr>
        <p:grpSpPr>
          <a:xfrm>
            <a:off x="2915816" y="1833400"/>
            <a:ext cx="3315255" cy="2712934"/>
            <a:chOff x="71406" y="571480"/>
            <a:chExt cx="9039985" cy="5786478"/>
          </a:xfrm>
        </p:grpSpPr>
        <p:pic>
          <p:nvPicPr>
            <p:cNvPr id="8" name="圖片 7" descr="interoperability.jpg"/>
            <p:cNvPicPr>
              <a:picLocks noChangeAspect="1"/>
            </p:cNvPicPr>
            <p:nvPr/>
          </p:nvPicPr>
          <p:blipFill>
            <a:blip r:embed="rId3" cstate="print"/>
            <a:stretch>
              <a:fillRect/>
            </a:stretch>
          </p:blipFill>
          <p:spPr>
            <a:xfrm>
              <a:off x="71406" y="571480"/>
              <a:ext cx="9039985" cy="5786478"/>
            </a:xfrm>
            <a:prstGeom prst="rect">
              <a:avLst/>
            </a:prstGeom>
          </p:spPr>
        </p:pic>
        <p:sp>
          <p:nvSpPr>
            <p:cNvPr id="9" name="文字方塊 8">
              <a:extLst>
                <a:ext uri="{FF2B5EF4-FFF2-40B4-BE49-F238E27FC236}">
                  <a16:creationId xmlns:a16="http://schemas.microsoft.com/office/drawing/2014/main" id="{B7F15C50-EBE9-427A-8775-77A19D3018AE}"/>
                </a:ext>
              </a:extLst>
            </p:cNvPr>
            <p:cNvSpPr txBox="1"/>
            <p:nvPr/>
          </p:nvSpPr>
          <p:spPr>
            <a:xfrm>
              <a:off x="3605711" y="3212042"/>
              <a:ext cx="1141658" cy="584775"/>
            </a:xfrm>
            <a:prstGeom prst="rect">
              <a:avLst/>
            </a:prstGeom>
            <a:noFill/>
          </p:spPr>
          <p:txBody>
            <a:bodyPr wrap="none" rtlCol="0">
              <a:spAutoFit/>
            </a:bodyPr>
            <a:lstStyle/>
            <a:p>
              <a:r>
                <a:rPr lang="en-US" altLang="zh-TW" sz="3200" b="1" dirty="0">
                  <a:solidFill>
                    <a:srgbClr val="FF0000"/>
                  </a:solidFill>
                </a:rPr>
                <a:t>FHIR</a:t>
              </a:r>
              <a:endParaRPr lang="zh-TW" altLang="en-US" sz="3200" b="1" dirty="0">
                <a:solidFill>
                  <a:srgbClr val="FF0000"/>
                </a:solidFill>
              </a:endParaRPr>
            </a:p>
          </p:txBody>
        </p:sp>
      </p:grpSp>
      <p:pic>
        <p:nvPicPr>
          <p:cNvPr id="30722" name="Picture 2"/>
          <p:cNvPicPr>
            <a:picLocks noChangeAspect="1" noChangeArrowheads="1"/>
          </p:cNvPicPr>
          <p:nvPr/>
        </p:nvPicPr>
        <p:blipFill>
          <a:blip r:embed="rId4" cstate="print"/>
          <a:srcRect/>
          <a:stretch>
            <a:fillRect/>
          </a:stretch>
        </p:blipFill>
        <p:spPr bwMode="auto">
          <a:xfrm>
            <a:off x="6228184" y="1689384"/>
            <a:ext cx="2741826" cy="2376264"/>
          </a:xfrm>
          <a:prstGeom prst="rect">
            <a:avLst/>
          </a:prstGeom>
          <a:noFill/>
          <a:ln w="9525">
            <a:noFill/>
            <a:miter lim="800000"/>
            <a:headEnd/>
            <a:tailEnd/>
          </a:ln>
        </p:spPr>
      </p:pic>
      <p:sp>
        <p:nvSpPr>
          <p:cNvPr id="12" name="文字方塊 11"/>
          <p:cNvSpPr txBox="1"/>
          <p:nvPr/>
        </p:nvSpPr>
        <p:spPr>
          <a:xfrm>
            <a:off x="-36512" y="4785728"/>
            <a:ext cx="3240360" cy="646331"/>
          </a:xfrm>
          <a:prstGeom prst="rect">
            <a:avLst/>
          </a:prstGeom>
          <a:noFill/>
        </p:spPr>
        <p:txBody>
          <a:bodyPr wrap="square" rtlCol="0">
            <a:spAutoFit/>
          </a:bodyPr>
          <a:lstStyle/>
          <a:p>
            <a:pPr algn="ctr"/>
            <a:r>
              <a:rPr lang="zh-TW" altLang="en-US" dirty="0"/>
              <a:t>全美逾</a:t>
            </a:r>
            <a:r>
              <a:rPr lang="en-US" altLang="zh-TW" dirty="0"/>
              <a:t>80%</a:t>
            </a:r>
            <a:r>
              <a:rPr lang="zh-TW" altLang="en-US" dirty="0"/>
              <a:t>健康照護機構</a:t>
            </a:r>
            <a:r>
              <a:rPr lang="en-US" altLang="zh-TW" dirty="0"/>
              <a:t>/</a:t>
            </a:r>
            <a:r>
              <a:rPr lang="zh-TW" altLang="en-US" dirty="0"/>
              <a:t>廠商</a:t>
            </a:r>
            <a:endParaRPr lang="en-US" altLang="zh-TW" dirty="0"/>
          </a:p>
          <a:p>
            <a:pPr algn="ctr"/>
            <a:r>
              <a:rPr lang="zh-TW" altLang="en-US" dirty="0"/>
              <a:t>支援以</a:t>
            </a:r>
            <a:r>
              <a:rPr lang="en-US" altLang="zh-TW" dirty="0"/>
              <a:t>FHIR</a:t>
            </a:r>
            <a:r>
              <a:rPr lang="zh-TW" altLang="en-US" dirty="0"/>
              <a:t>跨機構互通</a:t>
            </a:r>
            <a:r>
              <a:rPr lang="en-US" altLang="zh-TW" dirty="0"/>
              <a:t>EHR</a:t>
            </a:r>
            <a:endParaRPr lang="zh-TW" altLang="en-US" dirty="0"/>
          </a:p>
        </p:txBody>
      </p:sp>
      <p:sp>
        <p:nvSpPr>
          <p:cNvPr id="13" name="文字方塊 12"/>
          <p:cNvSpPr txBox="1"/>
          <p:nvPr/>
        </p:nvSpPr>
        <p:spPr>
          <a:xfrm>
            <a:off x="3059832" y="4787469"/>
            <a:ext cx="2952328" cy="646331"/>
          </a:xfrm>
          <a:prstGeom prst="rect">
            <a:avLst/>
          </a:prstGeom>
          <a:noFill/>
        </p:spPr>
        <p:txBody>
          <a:bodyPr wrap="square" rtlCol="0">
            <a:spAutoFit/>
          </a:bodyPr>
          <a:lstStyle/>
          <a:p>
            <a:pPr algn="ctr"/>
            <a:r>
              <a:rPr lang="zh-TW" altLang="en-US" dirty="0"/>
              <a:t>區域自訂健康資料互通範圍</a:t>
            </a:r>
            <a:endParaRPr lang="en-US" altLang="zh-TW" dirty="0"/>
          </a:p>
          <a:p>
            <a:pPr algn="ctr"/>
            <a:r>
              <a:rPr lang="zh-TW" altLang="en-US" dirty="0"/>
              <a:t>與隱私</a:t>
            </a:r>
            <a:r>
              <a:rPr lang="en-US" altLang="zh-TW" dirty="0"/>
              <a:t>/</a:t>
            </a:r>
            <a:r>
              <a:rPr lang="zh-TW" altLang="en-US" dirty="0"/>
              <a:t>資安授權政策</a:t>
            </a:r>
          </a:p>
        </p:txBody>
      </p:sp>
      <p:sp>
        <p:nvSpPr>
          <p:cNvPr id="14" name="文字方塊 13"/>
          <p:cNvSpPr txBox="1"/>
          <p:nvPr/>
        </p:nvSpPr>
        <p:spPr>
          <a:xfrm>
            <a:off x="5940152" y="4100488"/>
            <a:ext cx="3203848" cy="1477328"/>
          </a:xfrm>
          <a:prstGeom prst="rect">
            <a:avLst/>
          </a:prstGeom>
          <a:noFill/>
        </p:spPr>
        <p:txBody>
          <a:bodyPr wrap="square" rtlCol="0">
            <a:spAutoFit/>
          </a:bodyPr>
          <a:lstStyle/>
          <a:p>
            <a:pPr algn="ctr"/>
            <a:r>
              <a:rPr lang="zh-TW" altLang="en-US" dirty="0"/>
              <a:t>美國</a:t>
            </a:r>
            <a:r>
              <a:rPr lang="en-US" altLang="zh-TW" dirty="0" err="1"/>
              <a:t>iPhone</a:t>
            </a:r>
            <a:r>
              <a:rPr lang="zh-TW" altLang="en-US" dirty="0"/>
              <a:t>用戶已能歸人互通</a:t>
            </a:r>
            <a:endParaRPr lang="en-US" altLang="zh-TW" dirty="0"/>
          </a:p>
          <a:p>
            <a:pPr algn="ctr"/>
            <a:r>
              <a:rPr lang="zh-TW" altLang="en-US" dirty="0"/>
              <a:t>全</a:t>
            </a:r>
            <a:r>
              <a:rPr lang="zh-TW" altLang="en-US" dirty="0" smtClean="0"/>
              <a:t>美</a:t>
            </a:r>
            <a:r>
              <a:rPr lang="en-US" altLang="zh-TW" dirty="0" smtClean="0"/>
              <a:t>380</a:t>
            </a:r>
            <a:r>
              <a:rPr lang="zh-TW" altLang="en-US" dirty="0" smtClean="0"/>
              <a:t>家</a:t>
            </a:r>
            <a:r>
              <a:rPr lang="zh-TW" altLang="en-US" dirty="0"/>
              <a:t>醫療集團之</a:t>
            </a:r>
            <a:r>
              <a:rPr lang="en-US" altLang="zh-TW" dirty="0"/>
              <a:t>EHR</a:t>
            </a:r>
          </a:p>
          <a:p>
            <a:pPr algn="ctr"/>
            <a:r>
              <a:rPr lang="zh-TW" altLang="en-US" dirty="0"/>
              <a:t>可由個人授權給指定的第三方</a:t>
            </a:r>
            <a:r>
              <a:rPr lang="en-US" altLang="zh-TW" dirty="0"/>
              <a:t/>
            </a:r>
            <a:br>
              <a:rPr lang="en-US" altLang="zh-TW" dirty="0"/>
            </a:br>
            <a:r>
              <a:rPr lang="zh-TW" altLang="en-US" dirty="0"/>
              <a:t>服務單位存取運用完整的</a:t>
            </a:r>
            <a:r>
              <a:rPr lang="en-US" altLang="zh-TW" dirty="0"/>
              <a:t>PHR</a:t>
            </a:r>
          </a:p>
          <a:p>
            <a:pPr algn="ctr"/>
            <a:r>
              <a:rPr lang="zh-TW" altLang="en-US" dirty="0"/>
              <a:t>以提供有效的連續性整合照護</a:t>
            </a:r>
          </a:p>
        </p:txBody>
      </p:sp>
      <p:sp>
        <p:nvSpPr>
          <p:cNvPr id="30" name="標題 29"/>
          <p:cNvSpPr>
            <a:spLocks noGrp="1"/>
          </p:cNvSpPr>
          <p:nvPr>
            <p:ph type="title"/>
          </p:nvPr>
        </p:nvSpPr>
        <p:spPr/>
        <p:txBody>
          <a:bodyPr/>
          <a:lstStyle/>
          <a:p>
            <a:r>
              <a:rPr lang="zh-TW" altLang="en-US" dirty="0"/>
              <a:t>美國</a:t>
            </a:r>
            <a:r>
              <a:rPr altLang="zh-TW" dirty="0"/>
              <a:t>FHIR</a:t>
            </a:r>
            <a:r>
              <a:rPr lang="zh-TW" dirty="0"/>
              <a:t>發展概況</a:t>
            </a:r>
            <a:endParaRPr lang="zh-TW" altLang="en-US" dirty="0"/>
          </a:p>
        </p:txBody>
      </p:sp>
      <p:sp>
        <p:nvSpPr>
          <p:cNvPr id="33" name="圓角矩形 32"/>
          <p:cNvSpPr/>
          <p:nvPr/>
        </p:nvSpPr>
        <p:spPr>
          <a:xfrm>
            <a:off x="214282" y="5572140"/>
            <a:ext cx="2714644" cy="64294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700" b="1" dirty="0"/>
              <a:t>ONC Argonaut Project </a:t>
            </a:r>
            <a:r>
              <a:rPr lang="en-US" altLang="zh-TW" b="1" dirty="0"/>
              <a:t/>
            </a:r>
            <a:br>
              <a:rPr lang="en-US" altLang="zh-TW" b="1" dirty="0"/>
            </a:br>
            <a:r>
              <a:rPr lang="en-US" altLang="zh-TW" b="1" dirty="0"/>
              <a:t>FHIR</a:t>
            </a:r>
            <a:r>
              <a:rPr lang="zh-TW" altLang="en-US" b="1" dirty="0"/>
              <a:t>基礎建設</a:t>
            </a:r>
          </a:p>
        </p:txBody>
      </p:sp>
      <p:sp>
        <p:nvSpPr>
          <p:cNvPr id="34" name="圓角矩形 33"/>
          <p:cNvSpPr/>
          <p:nvPr/>
        </p:nvSpPr>
        <p:spPr>
          <a:xfrm>
            <a:off x="3500430" y="5572140"/>
            <a:ext cx="2428892" cy="64294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b="1" dirty="0"/>
              <a:t>區域</a:t>
            </a:r>
            <a:r>
              <a:rPr lang="en-US" altLang="zh-TW" b="1" dirty="0"/>
              <a:t>/</a:t>
            </a:r>
            <a:r>
              <a:rPr lang="zh-TW" altLang="en-US" b="1" dirty="0"/>
              <a:t>聯盟互通規範</a:t>
            </a:r>
          </a:p>
        </p:txBody>
      </p:sp>
      <p:sp>
        <p:nvSpPr>
          <p:cNvPr id="35" name="圓角矩形 34"/>
          <p:cNvSpPr/>
          <p:nvPr/>
        </p:nvSpPr>
        <p:spPr>
          <a:xfrm>
            <a:off x="6500826" y="5572140"/>
            <a:ext cx="2428892" cy="64294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b="1" dirty="0"/>
              <a:t>下一代</a:t>
            </a:r>
            <a:endParaRPr lang="en-US" altLang="zh-TW" b="1" dirty="0"/>
          </a:p>
          <a:p>
            <a:pPr algn="ctr"/>
            <a:r>
              <a:rPr lang="zh-TW" altLang="en-US" b="1" dirty="0"/>
              <a:t>健康照護應用 </a:t>
            </a:r>
            <a:r>
              <a:rPr lang="en-US" altLang="zh-TW" b="1" dirty="0"/>
              <a:t>&amp; AI</a:t>
            </a:r>
            <a:endParaRPr lang="zh-TW" altLang="en-US" b="1" dirty="0"/>
          </a:p>
        </p:txBody>
      </p:sp>
      <p:sp>
        <p:nvSpPr>
          <p:cNvPr id="36" name="向右箭號 35"/>
          <p:cNvSpPr/>
          <p:nvPr/>
        </p:nvSpPr>
        <p:spPr>
          <a:xfrm>
            <a:off x="3071802" y="5715016"/>
            <a:ext cx="357190" cy="357190"/>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zh-TW" altLang="en-US"/>
          </a:p>
        </p:txBody>
      </p:sp>
      <p:sp>
        <p:nvSpPr>
          <p:cNvPr id="37" name="向右箭號 36"/>
          <p:cNvSpPr/>
          <p:nvPr/>
        </p:nvSpPr>
        <p:spPr>
          <a:xfrm>
            <a:off x="6072198" y="5715016"/>
            <a:ext cx="357190" cy="35719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TW"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系統整合等級</a:t>
            </a:r>
          </a:p>
        </p:txBody>
      </p:sp>
      <p:cxnSp>
        <p:nvCxnSpPr>
          <p:cNvPr id="5" name="直線接點 4"/>
          <p:cNvCxnSpPr/>
          <p:nvPr/>
        </p:nvCxnSpPr>
        <p:spPr>
          <a:xfrm>
            <a:off x="251520" y="4869160"/>
            <a:ext cx="8568952" cy="0"/>
          </a:xfrm>
          <a:prstGeom prst="line">
            <a:avLst/>
          </a:prstGeom>
        </p:spPr>
        <p:style>
          <a:lnRef idx="3">
            <a:schemeClr val="accent3"/>
          </a:lnRef>
          <a:fillRef idx="0">
            <a:schemeClr val="accent3"/>
          </a:fillRef>
          <a:effectRef idx="2">
            <a:schemeClr val="accent3"/>
          </a:effectRef>
          <a:fontRef idx="minor">
            <a:schemeClr val="tx1"/>
          </a:fontRef>
        </p:style>
      </p:cxnSp>
      <p:sp>
        <p:nvSpPr>
          <p:cNvPr id="7" name="圓角矩形 6"/>
          <p:cNvSpPr/>
          <p:nvPr/>
        </p:nvSpPr>
        <p:spPr>
          <a:xfrm>
            <a:off x="467544" y="5301208"/>
            <a:ext cx="1296144" cy="6480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600" dirty="0"/>
              <a:t>A</a:t>
            </a:r>
            <a:r>
              <a:rPr lang="zh-TW" altLang="en-US" sz="2600" dirty="0"/>
              <a:t>系統</a:t>
            </a:r>
          </a:p>
        </p:txBody>
      </p:sp>
      <p:sp>
        <p:nvSpPr>
          <p:cNvPr id="9" name="圓角矩形 8"/>
          <p:cNvSpPr/>
          <p:nvPr/>
        </p:nvSpPr>
        <p:spPr>
          <a:xfrm>
            <a:off x="2987824" y="5301208"/>
            <a:ext cx="1296144" cy="6480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600" dirty="0"/>
              <a:t>B</a:t>
            </a:r>
            <a:r>
              <a:rPr lang="zh-TW" altLang="en-US" sz="2600" dirty="0"/>
              <a:t>系統</a:t>
            </a:r>
          </a:p>
        </p:txBody>
      </p:sp>
      <p:cxnSp>
        <p:nvCxnSpPr>
          <p:cNvPr id="11" name="直線單箭頭接點 10"/>
          <p:cNvCxnSpPr>
            <a:stCxn id="7" idx="3"/>
            <a:endCxn id="9" idx="1"/>
          </p:cNvCxnSpPr>
          <p:nvPr/>
        </p:nvCxnSpPr>
        <p:spPr>
          <a:xfrm>
            <a:off x="1763688" y="5625244"/>
            <a:ext cx="1224136" cy="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12" name="文字方塊 11"/>
          <p:cNvSpPr txBox="1"/>
          <p:nvPr/>
        </p:nvSpPr>
        <p:spPr>
          <a:xfrm>
            <a:off x="1802884" y="5024789"/>
            <a:ext cx="1184940" cy="492443"/>
          </a:xfrm>
          <a:prstGeom prst="rect">
            <a:avLst/>
          </a:prstGeom>
          <a:noFill/>
        </p:spPr>
        <p:txBody>
          <a:bodyPr wrap="none" rtlCol="0">
            <a:spAutoFit/>
          </a:bodyPr>
          <a:lstStyle/>
          <a:p>
            <a:r>
              <a:rPr lang="zh-TW" altLang="en-US" sz="2600" b="1" dirty="0"/>
              <a:t>談介接</a:t>
            </a:r>
          </a:p>
        </p:txBody>
      </p:sp>
      <p:sp>
        <p:nvSpPr>
          <p:cNvPr id="13" name="文字方塊 12"/>
          <p:cNvSpPr txBox="1"/>
          <p:nvPr/>
        </p:nvSpPr>
        <p:spPr>
          <a:xfrm>
            <a:off x="4427984" y="5157192"/>
            <a:ext cx="2852063" cy="1292662"/>
          </a:xfrm>
          <a:prstGeom prst="rect">
            <a:avLst/>
          </a:prstGeom>
          <a:noFill/>
        </p:spPr>
        <p:txBody>
          <a:bodyPr wrap="none" rtlCol="0">
            <a:spAutoFit/>
          </a:bodyPr>
          <a:lstStyle/>
          <a:p>
            <a:pPr algn="ctr"/>
            <a:r>
              <a:rPr lang="zh-TW" altLang="en-US" sz="2600" dirty="0"/>
              <a:t>雙方協調介接介面</a:t>
            </a:r>
            <a:endParaRPr lang="en-US" altLang="zh-TW" sz="2600" dirty="0"/>
          </a:p>
          <a:p>
            <a:pPr algn="ctr"/>
            <a:r>
              <a:rPr lang="zh-TW" altLang="en-US" sz="2600" dirty="0"/>
              <a:t>系統整合</a:t>
            </a:r>
            <a:endParaRPr lang="en-US" altLang="zh-TW" sz="2600" dirty="0"/>
          </a:p>
          <a:p>
            <a:pPr algn="ctr"/>
            <a:r>
              <a:rPr lang="en-US" altLang="zh-TW" sz="2600" b="1" dirty="0"/>
              <a:t>Case by Case</a:t>
            </a:r>
            <a:endParaRPr lang="zh-TW" altLang="en-US" sz="2600" b="1" dirty="0"/>
          </a:p>
        </p:txBody>
      </p:sp>
      <p:sp>
        <p:nvSpPr>
          <p:cNvPr id="16" name="文字方塊 15"/>
          <p:cNvSpPr txBox="1"/>
          <p:nvPr/>
        </p:nvSpPr>
        <p:spPr>
          <a:xfrm>
            <a:off x="7524328" y="5157192"/>
            <a:ext cx="1184940" cy="892552"/>
          </a:xfrm>
          <a:prstGeom prst="rect">
            <a:avLst/>
          </a:prstGeom>
          <a:noFill/>
        </p:spPr>
        <p:txBody>
          <a:bodyPr wrap="none" rtlCol="0">
            <a:spAutoFit/>
          </a:bodyPr>
          <a:lstStyle/>
          <a:p>
            <a:pPr algn="ctr"/>
            <a:r>
              <a:rPr lang="zh-TW" altLang="en-US" sz="2600" dirty="0"/>
              <a:t>以</a:t>
            </a:r>
            <a:r>
              <a:rPr lang="zh-TW" altLang="en-US" sz="2600" b="1" dirty="0"/>
              <a:t>月</a:t>
            </a:r>
            <a:r>
              <a:rPr lang="en-US" altLang="zh-TW" sz="2600" dirty="0"/>
              <a:t/>
            </a:r>
            <a:br>
              <a:rPr lang="en-US" altLang="zh-TW" sz="2600" dirty="0"/>
            </a:br>
            <a:r>
              <a:rPr lang="zh-TW" altLang="en-US" sz="2600" dirty="0"/>
              <a:t>為單位</a:t>
            </a:r>
          </a:p>
        </p:txBody>
      </p:sp>
      <p:sp>
        <p:nvSpPr>
          <p:cNvPr id="17" name="圓角矩形 16"/>
          <p:cNvSpPr/>
          <p:nvPr/>
        </p:nvSpPr>
        <p:spPr>
          <a:xfrm>
            <a:off x="467544" y="3705419"/>
            <a:ext cx="1296144" cy="6480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600" dirty="0"/>
              <a:t>A</a:t>
            </a:r>
            <a:r>
              <a:rPr lang="zh-TW" altLang="en-US" sz="2600" dirty="0"/>
              <a:t>系統</a:t>
            </a:r>
          </a:p>
        </p:txBody>
      </p:sp>
      <p:sp>
        <p:nvSpPr>
          <p:cNvPr id="18" name="圓角矩形 17"/>
          <p:cNvSpPr/>
          <p:nvPr/>
        </p:nvSpPr>
        <p:spPr>
          <a:xfrm>
            <a:off x="2987824" y="3705419"/>
            <a:ext cx="1296144" cy="6480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2600" dirty="0"/>
              <a:t>B</a:t>
            </a:r>
            <a:r>
              <a:rPr lang="zh-TW" altLang="en-US" sz="2600" dirty="0"/>
              <a:t>系統</a:t>
            </a:r>
          </a:p>
        </p:txBody>
      </p:sp>
      <p:cxnSp>
        <p:nvCxnSpPr>
          <p:cNvPr id="19" name="直線單箭頭接點 18"/>
          <p:cNvCxnSpPr>
            <a:stCxn id="17" idx="3"/>
            <a:endCxn id="18" idx="1"/>
          </p:cNvCxnSpPr>
          <p:nvPr/>
        </p:nvCxnSpPr>
        <p:spPr>
          <a:xfrm>
            <a:off x="1763688" y="4029455"/>
            <a:ext cx="1224136" cy="0"/>
          </a:xfrm>
          <a:prstGeom prst="straightConnector1">
            <a:avLst/>
          </a:prstGeom>
          <a:ln>
            <a:headEnd type="arrow"/>
            <a:tailEnd type="arrow"/>
          </a:ln>
        </p:spPr>
        <p:style>
          <a:lnRef idx="3">
            <a:schemeClr val="accent3"/>
          </a:lnRef>
          <a:fillRef idx="0">
            <a:schemeClr val="accent3"/>
          </a:fillRef>
          <a:effectRef idx="2">
            <a:schemeClr val="accent3"/>
          </a:effectRef>
          <a:fontRef idx="minor">
            <a:schemeClr val="tx1"/>
          </a:fontRef>
        </p:style>
      </p:cxnSp>
      <p:sp>
        <p:nvSpPr>
          <p:cNvPr id="20" name="文字方塊 19"/>
          <p:cNvSpPr txBox="1"/>
          <p:nvPr/>
        </p:nvSpPr>
        <p:spPr>
          <a:xfrm>
            <a:off x="1802884" y="3429000"/>
            <a:ext cx="1184940" cy="492443"/>
          </a:xfrm>
          <a:prstGeom prst="rect">
            <a:avLst/>
          </a:prstGeom>
          <a:noFill/>
        </p:spPr>
        <p:txBody>
          <a:bodyPr wrap="none" rtlCol="0">
            <a:spAutoFit/>
          </a:bodyPr>
          <a:lstStyle/>
          <a:p>
            <a:r>
              <a:rPr lang="zh-TW" altLang="en-US" sz="2600" b="1" dirty="0"/>
              <a:t>標準化</a:t>
            </a:r>
          </a:p>
        </p:txBody>
      </p:sp>
      <p:sp>
        <p:nvSpPr>
          <p:cNvPr id="21" name="文字方塊 20"/>
          <p:cNvSpPr txBox="1"/>
          <p:nvPr/>
        </p:nvSpPr>
        <p:spPr>
          <a:xfrm>
            <a:off x="4427983" y="3429000"/>
            <a:ext cx="2852063" cy="1292662"/>
          </a:xfrm>
          <a:prstGeom prst="rect">
            <a:avLst/>
          </a:prstGeom>
          <a:noFill/>
        </p:spPr>
        <p:txBody>
          <a:bodyPr wrap="none" rtlCol="0">
            <a:spAutoFit/>
          </a:bodyPr>
          <a:lstStyle/>
          <a:p>
            <a:pPr algn="ctr"/>
            <a:r>
              <a:rPr lang="zh-TW" altLang="en-US" sz="2600" dirty="0"/>
              <a:t>雙方採用標準介面</a:t>
            </a:r>
            <a:endParaRPr lang="en-US" altLang="zh-TW" sz="2600" dirty="0"/>
          </a:p>
          <a:p>
            <a:pPr algn="ctr"/>
            <a:r>
              <a:rPr lang="zh-TW" altLang="en-US" sz="2600" dirty="0"/>
              <a:t>系統互通互連</a:t>
            </a:r>
            <a:endParaRPr lang="en-US" altLang="zh-TW" sz="2600" dirty="0"/>
          </a:p>
          <a:p>
            <a:pPr algn="ctr"/>
            <a:r>
              <a:rPr lang="en-US" altLang="zh-TW" sz="2600" b="1" dirty="0"/>
              <a:t>One Standard</a:t>
            </a:r>
            <a:endParaRPr lang="zh-TW" altLang="en-US" sz="2600" b="1" dirty="0"/>
          </a:p>
        </p:txBody>
      </p:sp>
      <p:sp>
        <p:nvSpPr>
          <p:cNvPr id="22" name="文字方塊 21"/>
          <p:cNvSpPr txBox="1"/>
          <p:nvPr/>
        </p:nvSpPr>
        <p:spPr>
          <a:xfrm>
            <a:off x="7524328" y="3561403"/>
            <a:ext cx="1184940" cy="892552"/>
          </a:xfrm>
          <a:prstGeom prst="rect">
            <a:avLst/>
          </a:prstGeom>
          <a:noFill/>
        </p:spPr>
        <p:txBody>
          <a:bodyPr wrap="none" rtlCol="0">
            <a:spAutoFit/>
          </a:bodyPr>
          <a:lstStyle/>
          <a:p>
            <a:pPr algn="ctr"/>
            <a:r>
              <a:rPr lang="zh-TW" altLang="en-US" sz="2600" dirty="0"/>
              <a:t>以</a:t>
            </a:r>
            <a:r>
              <a:rPr lang="zh-TW" altLang="en-US" sz="2600" b="1" dirty="0"/>
              <a:t>日</a:t>
            </a:r>
            <a:r>
              <a:rPr lang="en-US" altLang="zh-TW" sz="2600" dirty="0"/>
              <a:t/>
            </a:r>
            <a:br>
              <a:rPr lang="en-US" altLang="zh-TW" sz="2600" dirty="0"/>
            </a:br>
            <a:r>
              <a:rPr lang="zh-TW" altLang="en-US" sz="2600" dirty="0"/>
              <a:t>為單位</a:t>
            </a:r>
          </a:p>
        </p:txBody>
      </p:sp>
      <p:cxnSp>
        <p:nvCxnSpPr>
          <p:cNvPr id="23" name="直線接點 22"/>
          <p:cNvCxnSpPr/>
          <p:nvPr/>
        </p:nvCxnSpPr>
        <p:spPr>
          <a:xfrm>
            <a:off x="323528" y="3212976"/>
            <a:ext cx="8568952" cy="0"/>
          </a:xfrm>
          <a:prstGeom prst="line">
            <a:avLst/>
          </a:prstGeom>
        </p:spPr>
        <p:style>
          <a:lnRef idx="3">
            <a:schemeClr val="accent2"/>
          </a:lnRef>
          <a:fillRef idx="0">
            <a:schemeClr val="accent2"/>
          </a:fillRef>
          <a:effectRef idx="2">
            <a:schemeClr val="accent2"/>
          </a:effectRef>
          <a:fontRef idx="minor">
            <a:schemeClr val="tx1"/>
          </a:fontRef>
        </p:style>
      </p:cxnSp>
      <p:sp>
        <p:nvSpPr>
          <p:cNvPr id="24" name="圓角矩形 23"/>
          <p:cNvSpPr/>
          <p:nvPr/>
        </p:nvSpPr>
        <p:spPr>
          <a:xfrm>
            <a:off x="467544" y="2104400"/>
            <a:ext cx="1296144" cy="6480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600" dirty="0"/>
              <a:t>A</a:t>
            </a:r>
            <a:r>
              <a:rPr lang="zh-TW" altLang="en-US" sz="2600" dirty="0"/>
              <a:t>系統</a:t>
            </a:r>
          </a:p>
        </p:txBody>
      </p:sp>
      <p:sp>
        <p:nvSpPr>
          <p:cNvPr id="25" name="圓角矩形 24"/>
          <p:cNvSpPr/>
          <p:nvPr/>
        </p:nvSpPr>
        <p:spPr>
          <a:xfrm>
            <a:off x="2987824" y="2104400"/>
            <a:ext cx="1296144" cy="6480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600" dirty="0"/>
              <a:t>B</a:t>
            </a:r>
            <a:r>
              <a:rPr lang="zh-TW" altLang="en-US" sz="2600" dirty="0"/>
              <a:t>系統</a:t>
            </a:r>
          </a:p>
        </p:txBody>
      </p:sp>
      <p:cxnSp>
        <p:nvCxnSpPr>
          <p:cNvPr id="26" name="直線單箭頭接點 25"/>
          <p:cNvCxnSpPr>
            <a:stCxn id="24" idx="3"/>
            <a:endCxn id="25" idx="1"/>
          </p:cNvCxnSpPr>
          <p:nvPr/>
        </p:nvCxnSpPr>
        <p:spPr>
          <a:xfrm>
            <a:off x="1763688" y="2428436"/>
            <a:ext cx="1224136" cy="0"/>
          </a:xfrm>
          <a:prstGeom prst="straightConnector1">
            <a:avLst/>
          </a:prstGeom>
          <a:ln>
            <a:headEnd type="arrow"/>
            <a:tailEnd type="arrow"/>
          </a:ln>
        </p:spPr>
        <p:style>
          <a:lnRef idx="3">
            <a:schemeClr val="accent2"/>
          </a:lnRef>
          <a:fillRef idx="0">
            <a:schemeClr val="accent2"/>
          </a:fillRef>
          <a:effectRef idx="2">
            <a:schemeClr val="accent2"/>
          </a:effectRef>
          <a:fontRef idx="minor">
            <a:schemeClr val="tx1"/>
          </a:fontRef>
        </p:style>
      </p:cxnSp>
      <p:sp>
        <p:nvSpPr>
          <p:cNvPr id="27" name="文字方塊 26"/>
          <p:cNvSpPr txBox="1"/>
          <p:nvPr/>
        </p:nvSpPr>
        <p:spPr>
          <a:xfrm>
            <a:off x="1619672" y="1628800"/>
            <a:ext cx="1518364" cy="492443"/>
          </a:xfrm>
          <a:prstGeom prst="rect">
            <a:avLst/>
          </a:prstGeom>
          <a:noFill/>
        </p:spPr>
        <p:txBody>
          <a:bodyPr wrap="none" rtlCol="0">
            <a:spAutoFit/>
          </a:bodyPr>
          <a:lstStyle/>
          <a:p>
            <a:r>
              <a:rPr lang="zh-TW" altLang="en-US" sz="2600" b="1" dirty="0"/>
              <a:t>互操作性</a:t>
            </a:r>
          </a:p>
        </p:txBody>
      </p:sp>
      <p:sp>
        <p:nvSpPr>
          <p:cNvPr id="28" name="文字方塊 27"/>
          <p:cNvSpPr txBox="1"/>
          <p:nvPr/>
        </p:nvSpPr>
        <p:spPr>
          <a:xfrm>
            <a:off x="4427983" y="1772816"/>
            <a:ext cx="2852063" cy="1292662"/>
          </a:xfrm>
          <a:prstGeom prst="rect">
            <a:avLst/>
          </a:prstGeom>
          <a:noFill/>
        </p:spPr>
        <p:txBody>
          <a:bodyPr wrap="none" rtlCol="0">
            <a:spAutoFit/>
          </a:bodyPr>
          <a:lstStyle/>
          <a:p>
            <a:pPr algn="ctr"/>
            <a:r>
              <a:rPr lang="zh-TW" altLang="en-US" sz="2600" dirty="0"/>
              <a:t>雙方採用標準介面</a:t>
            </a:r>
            <a:endParaRPr lang="en-US" altLang="zh-TW" sz="2600" dirty="0"/>
          </a:p>
          <a:p>
            <a:pPr algn="ctr"/>
            <a:r>
              <a:rPr lang="zh-TW" altLang="en-US" sz="2600" dirty="0"/>
              <a:t>系統互操作性</a:t>
            </a:r>
            <a:endParaRPr lang="en-US" altLang="zh-TW" sz="2600" dirty="0"/>
          </a:p>
          <a:p>
            <a:pPr algn="ctr"/>
            <a:r>
              <a:rPr lang="en-US" altLang="zh-TW" sz="2600" b="1" dirty="0"/>
              <a:t>One Ecosystem</a:t>
            </a:r>
            <a:endParaRPr lang="zh-TW" altLang="en-US" sz="2600" b="1" dirty="0"/>
          </a:p>
        </p:txBody>
      </p:sp>
      <p:sp>
        <p:nvSpPr>
          <p:cNvPr id="29" name="文字方塊 28"/>
          <p:cNvSpPr txBox="1"/>
          <p:nvPr/>
        </p:nvSpPr>
        <p:spPr>
          <a:xfrm>
            <a:off x="7524328" y="1960384"/>
            <a:ext cx="1184940" cy="892552"/>
          </a:xfrm>
          <a:prstGeom prst="rect">
            <a:avLst/>
          </a:prstGeom>
          <a:noFill/>
        </p:spPr>
        <p:txBody>
          <a:bodyPr wrap="none" rtlCol="0">
            <a:spAutoFit/>
          </a:bodyPr>
          <a:lstStyle/>
          <a:p>
            <a:pPr algn="ctr"/>
            <a:r>
              <a:rPr lang="zh-TW" altLang="en-US" sz="2600" dirty="0"/>
              <a:t>以</a:t>
            </a:r>
            <a:r>
              <a:rPr lang="zh-TW" altLang="en-US" sz="2600" b="1" dirty="0"/>
              <a:t>秒</a:t>
            </a:r>
            <a:r>
              <a:rPr lang="en-US" altLang="zh-TW" sz="2600" dirty="0"/>
              <a:t/>
            </a:r>
            <a:br>
              <a:rPr lang="en-US" altLang="zh-TW" sz="2600" dirty="0"/>
            </a:br>
            <a:r>
              <a:rPr lang="zh-TW" altLang="en-US" sz="2600" dirty="0"/>
              <a:t>為單位</a:t>
            </a:r>
          </a:p>
        </p:txBody>
      </p:sp>
      <p:sp>
        <p:nvSpPr>
          <p:cNvPr id="30" name="文字方塊 29">
            <a:extLst>
              <a:ext uri="{FF2B5EF4-FFF2-40B4-BE49-F238E27FC236}">
                <a16:creationId xmlns:a16="http://schemas.microsoft.com/office/drawing/2014/main" id="{06B6CE3E-8B4A-4242-912D-61B4CF7BEC3E}"/>
              </a:ext>
            </a:extLst>
          </p:cNvPr>
          <p:cNvSpPr txBox="1"/>
          <p:nvPr/>
        </p:nvSpPr>
        <p:spPr>
          <a:xfrm>
            <a:off x="1409004" y="1315324"/>
            <a:ext cx="2226892" cy="430887"/>
          </a:xfrm>
          <a:prstGeom prst="rect">
            <a:avLst/>
          </a:prstGeom>
          <a:noFill/>
        </p:spPr>
        <p:txBody>
          <a:bodyPr wrap="none" rtlCol="0">
            <a:spAutoFit/>
          </a:bodyPr>
          <a:lstStyle/>
          <a:p>
            <a:r>
              <a:rPr lang="en-US" altLang="zh-TW" sz="2200" b="1" dirty="0">
                <a:solidFill>
                  <a:srgbClr val="FF0000"/>
                </a:solidFill>
              </a:rPr>
              <a:t>Interoperability</a:t>
            </a:r>
            <a:endParaRPr lang="zh-TW" altLang="en-US" sz="2200" b="1" dirty="0">
              <a:solidFill>
                <a:srgbClr val="FF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3988</TotalTime>
  <Words>1983</Words>
  <Application>Microsoft Office PowerPoint</Application>
  <PresentationFormat>如螢幕大小 (4:3)</PresentationFormat>
  <Paragraphs>531</Paragraphs>
  <Slides>55</Slides>
  <Notes>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55</vt:i4>
      </vt:variant>
    </vt:vector>
  </HeadingPairs>
  <TitlesOfParts>
    <vt:vector size="63" baseType="lpstr">
      <vt:lpstr>맑은 고딕</vt:lpstr>
      <vt:lpstr>華康超明體</vt:lpstr>
      <vt:lpstr>微軟正黑體</vt:lpstr>
      <vt:lpstr>新細明體</vt:lpstr>
      <vt:lpstr>Arial</vt:lpstr>
      <vt:lpstr>Calibri</vt:lpstr>
      <vt:lpstr>Times New Roman</vt:lpstr>
      <vt:lpstr>Office 佈景主題</vt:lpstr>
      <vt:lpstr>Security </vt:lpstr>
      <vt:lpstr>大綱</vt:lpstr>
      <vt:lpstr>環境準備</vt:lpstr>
      <vt:lpstr>醫療健康 API 生態系</vt:lpstr>
      <vt:lpstr>PowerPoint 簡報</vt:lpstr>
      <vt:lpstr>USA Meaningful Use Stage 3  US law on interoperability</vt:lpstr>
      <vt:lpstr>Heat Wave: The U.S. is Poised to Catch FHIR in 2019</vt:lpstr>
      <vt:lpstr>美國FHIR發展概況</vt:lpstr>
      <vt:lpstr>系統整合等級</vt:lpstr>
      <vt:lpstr>Institutions that support health records on iPhone and iPod touch</vt:lpstr>
      <vt:lpstr>FHIR 標準簡介</vt:lpstr>
      <vt:lpstr>FHIR Wiki http://wiki.hl7.org/index.php?title=FHIR</vt:lpstr>
      <vt:lpstr>FHIR Resource 抽象化設計範例</vt:lpstr>
      <vt:lpstr>Patient Resource</vt:lpstr>
      <vt:lpstr>PowerPoint 簡報</vt:lpstr>
      <vt:lpstr>Core/Utility Resources</vt:lpstr>
      <vt:lpstr>Clinical Resources</vt:lpstr>
      <vt:lpstr>Clinical Resources</vt:lpstr>
      <vt:lpstr>EMR (CDA) -&gt; EHR (FHIR)</vt:lpstr>
      <vt:lpstr>Care Resources</vt:lpstr>
      <vt:lpstr>Base Resource</vt:lpstr>
      <vt:lpstr>Terminology / Documents Resources</vt:lpstr>
      <vt:lpstr>Scheduling / Security Resources</vt:lpstr>
      <vt:lpstr>Clinical Reasoning Resource</vt:lpstr>
      <vt:lpstr>Financial &amp; Insurance Resources</vt:lpstr>
      <vt:lpstr>It’s all about combining resources . . .</vt:lpstr>
      <vt:lpstr>Web service 資安疑慮</vt:lpstr>
      <vt:lpstr>Web service 資安疑慮</vt:lpstr>
      <vt:lpstr>FHIR 安全性</vt:lpstr>
      <vt:lpstr>常見之資訊互通資安要求</vt:lpstr>
      <vt:lpstr>基於 PKI solution 之資安保護</vt:lpstr>
      <vt:lpstr>Security Certification Criteria</vt:lpstr>
      <vt:lpstr>SMART &amp; SHARP Project (2010 – 2014)</vt:lpstr>
      <vt:lpstr>SMART on FHIR</vt:lpstr>
      <vt:lpstr>SMART on FHIR Concept</vt:lpstr>
      <vt:lpstr>其實大家每天都在使用 只是不知道背後支持的標準</vt:lpstr>
      <vt:lpstr>PowerPoint 簡報</vt:lpstr>
      <vt:lpstr>PowerPoint 簡報</vt:lpstr>
      <vt:lpstr>SMART &amp; SHARP Project</vt:lpstr>
      <vt:lpstr>SMART on FHIR (FHIR Security Framework) </vt:lpstr>
      <vt:lpstr>其實大家日常每天都在用</vt:lpstr>
      <vt:lpstr>OpenID + OAuth2 商用案例</vt:lpstr>
      <vt:lpstr>Security Certification Criteria</vt:lpstr>
      <vt:lpstr>花蓮慈濟健康福祉計畫資料互通隱私授權情境</vt:lpstr>
      <vt:lpstr>互通平台第三方應用系統整合方案</vt:lpstr>
      <vt:lpstr>OAuth Client(Applications) 管理</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健保署鼓勵醫事服務機構即時查詢病患就醫資訊方案 上傳醫療檢查影像格式與機制 問題討論</dc:title>
  <dc:creator>Administrator</dc:creator>
  <cp:lastModifiedBy>chhsiao</cp:lastModifiedBy>
  <cp:revision>733</cp:revision>
  <dcterms:created xsi:type="dcterms:W3CDTF">2018-01-24T01:28:29Z</dcterms:created>
  <dcterms:modified xsi:type="dcterms:W3CDTF">2019-12-16T03:04:45Z</dcterms:modified>
</cp:coreProperties>
</file>